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9" r:id="rId1"/>
    <p:sldMasterId id="2147483941" r:id="rId2"/>
    <p:sldMasterId id="2147484013" r:id="rId3"/>
  </p:sldMasterIdLst>
  <p:notesMasterIdLst>
    <p:notesMasterId r:id="rId44"/>
  </p:notesMasterIdLst>
  <p:sldIdLst>
    <p:sldId id="313" r:id="rId4"/>
    <p:sldId id="308" r:id="rId5"/>
    <p:sldId id="309" r:id="rId6"/>
    <p:sldId id="310" r:id="rId7"/>
    <p:sldId id="302" r:id="rId8"/>
    <p:sldId id="303" r:id="rId9"/>
    <p:sldId id="304" r:id="rId10"/>
    <p:sldId id="305" r:id="rId11"/>
    <p:sldId id="306" r:id="rId12"/>
    <p:sldId id="307" r:id="rId13"/>
    <p:sldId id="278" r:id="rId14"/>
    <p:sldId id="326" r:id="rId15"/>
    <p:sldId id="327" r:id="rId16"/>
    <p:sldId id="328" r:id="rId17"/>
    <p:sldId id="329" r:id="rId18"/>
    <p:sldId id="330" r:id="rId19"/>
    <p:sldId id="331" r:id="rId20"/>
    <p:sldId id="314" r:id="rId21"/>
    <p:sldId id="277" r:id="rId22"/>
    <p:sldId id="279" r:id="rId23"/>
    <p:sldId id="280" r:id="rId24"/>
    <p:sldId id="281" r:id="rId25"/>
    <p:sldId id="282" r:id="rId26"/>
    <p:sldId id="283" r:id="rId27"/>
    <p:sldId id="284" r:id="rId28"/>
    <p:sldId id="285" r:id="rId29"/>
    <p:sldId id="286" r:id="rId30"/>
    <p:sldId id="287" r:id="rId31"/>
    <p:sldId id="291" r:id="rId32"/>
    <p:sldId id="292" r:id="rId33"/>
    <p:sldId id="293" r:id="rId34"/>
    <p:sldId id="294" r:id="rId35"/>
    <p:sldId id="295" r:id="rId36"/>
    <p:sldId id="296" r:id="rId37"/>
    <p:sldId id="301" r:id="rId38"/>
    <p:sldId id="265" r:id="rId39"/>
    <p:sldId id="300" r:id="rId40"/>
    <p:sldId id="323" r:id="rId41"/>
    <p:sldId id="324" r:id="rId42"/>
    <p:sldId id="32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jay" initials="v" lastIdx="1" clrIdx="0">
    <p:extLst>
      <p:ext uri="{19B8F6BF-5375-455C-9EA6-DF929625EA0E}">
        <p15:presenceInfo xmlns:p15="http://schemas.microsoft.com/office/powerpoint/2012/main" userId="vija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91069" autoAdjust="0"/>
  </p:normalViewPr>
  <p:slideViewPr>
    <p:cSldViewPr snapToGrid="0">
      <p:cViewPr varScale="1">
        <p:scale>
          <a:sx n="83" d="100"/>
          <a:sy n="83" d="100"/>
        </p:scale>
        <p:origin x="714" y="78"/>
      </p:cViewPr>
      <p:guideLst/>
    </p:cSldViewPr>
  </p:slideViewPr>
  <p:notesTextViewPr>
    <p:cViewPr>
      <p:scale>
        <a:sx n="1" d="1"/>
        <a:sy n="1" d="1"/>
      </p:scale>
      <p:origin x="0" y="0"/>
    </p:cViewPr>
  </p:notesTextViewPr>
  <p:sorterViewPr>
    <p:cViewPr>
      <p:scale>
        <a:sx n="100" d="100"/>
        <a:sy n="100" d="100"/>
      </p:scale>
      <p:origin x="0" y="-30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BE44CE-FFB1-4DC2-8816-CCACF6F560E9}" type="datetimeFigureOut">
              <a:rPr lang="en-IN" smtClean="0"/>
              <a:t>18-Jan-22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51CA93-AF16-4237-8AD8-F1FD7B344163}" type="slidenum">
              <a:rPr lang="en-IN" smtClean="0"/>
              <a:t>‹#›</a:t>
            </a:fld>
            <a:endParaRPr lang="en-IN"/>
          </a:p>
        </p:txBody>
      </p:sp>
    </p:spTree>
    <p:extLst>
      <p:ext uri="{BB962C8B-B14F-4D97-AF65-F5344CB8AC3E}">
        <p14:creationId xmlns:p14="http://schemas.microsoft.com/office/powerpoint/2010/main" val="1652029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smtClean="0">
                <a:solidFill>
                  <a:schemeClr val="tx1"/>
                </a:solidFill>
                <a:effectLst/>
                <a:latin typeface="+mn-lt"/>
                <a:ea typeface="+mn-ea"/>
                <a:cs typeface="+mn-cs"/>
              </a:rPr>
              <a:t>comprehensive because it has subsumed almost all the indirect taxes except a few state taxes. Multi-staged as it is, the GST is imposed at every step in the production process, but is meant to be refunded to all parties in the various stages of production other than the final consumer and as a destination-based tax, it is collected from point of consumption and not point of origin like previous taxes.</a:t>
            </a:r>
            <a:endParaRPr lang="en-IN" dirty="0"/>
          </a:p>
        </p:txBody>
      </p:sp>
      <p:sp>
        <p:nvSpPr>
          <p:cNvPr id="4" name="Slide Number Placeholder 3"/>
          <p:cNvSpPr>
            <a:spLocks noGrp="1"/>
          </p:cNvSpPr>
          <p:nvPr>
            <p:ph type="sldNum" sz="quarter" idx="10"/>
          </p:nvPr>
        </p:nvSpPr>
        <p:spPr/>
        <p:txBody>
          <a:bodyPr/>
          <a:lstStyle/>
          <a:p>
            <a:fld id="{A751CA93-AF16-4237-8AD8-F1FD7B344163}" type="slidenum">
              <a:rPr lang="en-IN" smtClean="0"/>
              <a:t>2</a:t>
            </a:fld>
            <a:endParaRPr lang="en-IN"/>
          </a:p>
        </p:txBody>
      </p:sp>
    </p:spTree>
    <p:extLst>
      <p:ext uri="{BB962C8B-B14F-4D97-AF65-F5344CB8AC3E}">
        <p14:creationId xmlns:p14="http://schemas.microsoft.com/office/powerpoint/2010/main" val="2744503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713989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502346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010358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287259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883764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836286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95756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554224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607319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503249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746027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400769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898241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127048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652771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293960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444597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584713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089593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166397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255375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4029661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377741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6372313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268323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816529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244565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170391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890037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056993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50100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5668D976-E7BF-4080-8F9B-00BD849CE952}" type="datetimeFigureOut">
              <a:rPr lang="en-IN" smtClean="0"/>
              <a:t>18-Jan-22</a:t>
            </a:fld>
            <a:endParaRPr lang="en-IN"/>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IN"/>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A29A4887-8EBE-48D2-A4B9-D12C77E639E8}" type="slidenum">
              <a:rPr lang="en-IN" smtClean="0"/>
              <a:t>‹#›</a:t>
            </a:fld>
            <a:endParaRPr lang="en-IN"/>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04277660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68D976-E7BF-4080-8F9B-00BD849CE952}" type="datetimeFigureOut">
              <a:rPr lang="en-IN" smtClean="0"/>
              <a:t>18-Jan-22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3311660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68D976-E7BF-4080-8F9B-00BD849CE952}" type="datetimeFigureOut">
              <a:rPr lang="en-IN" smtClean="0"/>
              <a:t>18-Jan-22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3133266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5668D976-E7BF-4080-8F9B-00BD849CE952}" type="datetimeFigureOut">
              <a:rPr lang="en-IN" smtClean="0"/>
              <a:t>18-Jan-22</a:t>
            </a:fld>
            <a:endParaRPr lang="en-IN"/>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IN"/>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A29A4887-8EBE-48D2-A4B9-D12C77E639E8}" type="slidenum">
              <a:rPr lang="en-IN" smtClean="0"/>
              <a:t>‹#›</a:t>
            </a:fld>
            <a:endParaRPr lang="en-IN"/>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80767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68D976-E7BF-4080-8F9B-00BD849CE952}" type="datetimeFigureOut">
              <a:rPr lang="en-IN" smtClean="0"/>
              <a:t>18-Jan-22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3581408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5668D976-E7BF-4080-8F9B-00BD849CE952}" type="datetimeFigureOut">
              <a:rPr lang="en-IN" smtClean="0"/>
              <a:t>18-Jan-22</a:t>
            </a:fld>
            <a:endParaRPr lang="en-IN"/>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IN"/>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A29A4887-8EBE-48D2-A4B9-D12C77E639E8}" type="slidenum">
              <a:rPr lang="en-IN" smtClean="0"/>
              <a:t>‹#›</a:t>
            </a:fld>
            <a:endParaRPr lang="en-IN"/>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96796540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68D976-E7BF-4080-8F9B-00BD849CE952}" type="datetimeFigureOut">
              <a:rPr lang="en-IN" smtClean="0"/>
              <a:t>18-Jan-22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2109968394"/>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68D976-E7BF-4080-8F9B-00BD849CE952}" type="datetimeFigureOut">
              <a:rPr lang="en-IN" smtClean="0"/>
              <a:t>18-Jan-22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492413807"/>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668D976-E7BF-4080-8F9B-00BD849CE952}" type="datetimeFigureOut">
              <a:rPr lang="en-IN" smtClean="0"/>
              <a:t>18-Jan-22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3673962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8D976-E7BF-4080-8F9B-00BD849CE952}" type="datetimeFigureOut">
              <a:rPr lang="en-IN" smtClean="0"/>
              <a:t>18-Jan-22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1956346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fld id="{5668D976-E7BF-4080-8F9B-00BD849CE952}" type="datetimeFigureOut">
              <a:rPr lang="en-IN" smtClean="0"/>
              <a:t>18-Jan-22</a:t>
            </a:fld>
            <a:endParaRPr lang="en-IN"/>
          </a:p>
        </p:txBody>
      </p:sp>
      <p:sp>
        <p:nvSpPr>
          <p:cNvPr id="6" name="Footer Placeholder 5"/>
          <p:cNvSpPr>
            <a:spLocks noGrp="1"/>
          </p:cNvSpPr>
          <p:nvPr>
            <p:ph type="ftr" sz="quarter" idx="11"/>
          </p:nvPr>
        </p:nvSpPr>
        <p:spPr>
          <a:xfrm>
            <a:off x="2103620" y="6375679"/>
            <a:ext cx="3482179" cy="345796"/>
          </a:xfrm>
        </p:spPr>
        <p:txBody>
          <a:bodyPr/>
          <a:lstStyle/>
          <a:p>
            <a:endParaRPr lang="en-IN"/>
          </a:p>
        </p:txBody>
      </p:sp>
      <p:sp>
        <p:nvSpPr>
          <p:cNvPr id="7" name="Slide Number Placeholder 6"/>
          <p:cNvSpPr>
            <a:spLocks noGrp="1"/>
          </p:cNvSpPr>
          <p:nvPr>
            <p:ph type="sldNum" sz="quarter" idx="12"/>
          </p:nvPr>
        </p:nvSpPr>
        <p:spPr>
          <a:xfrm>
            <a:off x="5691014" y="6375679"/>
            <a:ext cx="1232456" cy="345796"/>
          </a:xfrm>
        </p:spPr>
        <p:txBody>
          <a:bodyPr/>
          <a:lstStyle/>
          <a:p>
            <a:fld id="{A29A4887-8EBE-48D2-A4B9-D12C77E639E8}" type="slidenum">
              <a:rPr lang="en-IN" smtClean="0"/>
              <a:t>‹#›</a:t>
            </a:fld>
            <a:endParaRPr lang="en-IN"/>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11830070"/>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68D976-E7BF-4080-8F9B-00BD849CE952}" type="datetimeFigureOut">
              <a:rPr lang="en-IN" smtClean="0"/>
              <a:t>18-Jan-22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2472846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950" y="6375679"/>
            <a:ext cx="1232456" cy="348462"/>
          </a:xfrm>
        </p:spPr>
        <p:txBody>
          <a:bodyPr/>
          <a:lstStyle/>
          <a:p>
            <a:fld id="{5668D976-E7BF-4080-8F9B-00BD849CE952}" type="datetimeFigureOut">
              <a:rPr lang="en-IN" smtClean="0"/>
              <a:t>18-Jan-22</a:t>
            </a:fld>
            <a:endParaRPr lang="en-IN"/>
          </a:p>
        </p:txBody>
      </p:sp>
      <p:sp>
        <p:nvSpPr>
          <p:cNvPr id="6" name="Footer Placeholder 5"/>
          <p:cNvSpPr>
            <a:spLocks noGrp="1"/>
          </p:cNvSpPr>
          <p:nvPr>
            <p:ph type="ftr" sz="quarter" idx="11"/>
          </p:nvPr>
        </p:nvSpPr>
        <p:spPr>
          <a:xfrm>
            <a:off x="2103621" y="6375679"/>
            <a:ext cx="3482178" cy="345796"/>
          </a:xfrm>
        </p:spPr>
        <p:txBody>
          <a:bodyPr/>
          <a:lstStyle/>
          <a:p>
            <a:endParaRPr lang="en-IN"/>
          </a:p>
        </p:txBody>
      </p:sp>
      <p:sp>
        <p:nvSpPr>
          <p:cNvPr id="7" name="Slide Number Placeholder 6"/>
          <p:cNvSpPr>
            <a:spLocks noGrp="1"/>
          </p:cNvSpPr>
          <p:nvPr>
            <p:ph type="sldNum" sz="quarter" idx="12"/>
          </p:nvPr>
        </p:nvSpPr>
        <p:spPr>
          <a:xfrm>
            <a:off x="5687568" y="6375679"/>
            <a:ext cx="1234440" cy="345796"/>
          </a:xfrm>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3079987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68D976-E7BF-4080-8F9B-00BD849CE952}" type="datetimeFigureOut">
              <a:rPr lang="en-IN" smtClean="0"/>
              <a:t>18-Jan-22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1678427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68D976-E7BF-4080-8F9B-00BD849CE952}" type="datetimeFigureOut">
              <a:rPr lang="en-IN" smtClean="0"/>
              <a:t>18-Jan-22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2083188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668D976-E7BF-4080-8F9B-00BD849CE952}" type="datetimeFigureOut">
              <a:rPr lang="en-IN" smtClean="0"/>
              <a:t>18-Jan-22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677570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68D976-E7BF-4080-8F9B-00BD849CE952}" type="datetimeFigureOut">
              <a:rPr lang="en-IN" smtClean="0"/>
              <a:t>18-Jan-22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2801152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68D976-E7BF-4080-8F9B-00BD849CE952}" type="datetimeFigureOut">
              <a:rPr lang="en-IN" smtClean="0"/>
              <a:t>18-Jan-22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534956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68D976-E7BF-4080-8F9B-00BD849CE952}" type="datetimeFigureOut">
              <a:rPr lang="en-IN" smtClean="0"/>
              <a:t>18-Jan-22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172227397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68D976-E7BF-4080-8F9B-00BD849CE952}" type="datetimeFigureOut">
              <a:rPr lang="en-IN" smtClean="0"/>
              <a:t>18-Jan-22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4257618208"/>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668D976-E7BF-4080-8F9B-00BD849CE952}" type="datetimeFigureOut">
              <a:rPr lang="en-IN" smtClean="0"/>
              <a:t>18-Jan-22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22876090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8D976-E7BF-4080-8F9B-00BD849CE952}" type="datetimeFigureOut">
              <a:rPr lang="en-IN" smtClean="0"/>
              <a:t>18-Jan-22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947350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5668D976-E7BF-4080-8F9B-00BD849CE952}" type="datetimeFigureOut">
              <a:rPr lang="en-IN" smtClean="0"/>
              <a:t>18-Jan-22</a:t>
            </a:fld>
            <a:endParaRPr lang="en-IN"/>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IN"/>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A29A4887-8EBE-48D2-A4B9-D12C77E639E8}" type="slidenum">
              <a:rPr lang="en-IN" smtClean="0"/>
              <a:t>‹#›</a:t>
            </a:fld>
            <a:endParaRPr lang="en-IN"/>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981085228"/>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668D976-E7BF-4080-8F9B-00BD849CE952}" type="datetimeFigureOut">
              <a:rPr lang="en-IN" smtClean="0"/>
              <a:t>18-Jan-22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3110826231"/>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5668D976-E7BF-4080-8F9B-00BD849CE952}" type="datetimeFigureOut">
              <a:rPr lang="en-IN" smtClean="0"/>
              <a:t>18-Jan-22</a:t>
            </a:fld>
            <a:endParaRPr lang="en-IN"/>
          </a:p>
        </p:txBody>
      </p:sp>
      <p:sp>
        <p:nvSpPr>
          <p:cNvPr id="6" name="Footer Placeholder 5"/>
          <p:cNvSpPr>
            <a:spLocks noGrp="1"/>
          </p:cNvSpPr>
          <p:nvPr>
            <p:ph type="ftr" sz="quarter" idx="11"/>
          </p:nvPr>
        </p:nvSpPr>
        <p:spPr>
          <a:xfrm>
            <a:off x="1141412" y="5883275"/>
            <a:ext cx="5105400" cy="365125"/>
          </a:xfrm>
        </p:spPr>
        <p:txBody>
          <a:bodyPr/>
          <a:lstStyle/>
          <a:p>
            <a:endParaRPr lang="en-IN"/>
          </a:p>
        </p:txBody>
      </p:sp>
      <p:sp>
        <p:nvSpPr>
          <p:cNvPr id="7" name="Slide Number Placeholder 6"/>
          <p:cNvSpPr>
            <a:spLocks noGrp="1"/>
          </p:cNvSpPr>
          <p:nvPr>
            <p:ph type="sldNum" sz="quarter" idx="12"/>
          </p:nvPr>
        </p:nvSpPr>
        <p:spPr>
          <a:xfrm>
            <a:off x="10742612" y="5883275"/>
            <a:ext cx="322567" cy="365125"/>
          </a:xfrm>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20893453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668D976-E7BF-4080-8F9B-00BD849CE952}" type="datetimeFigureOut">
              <a:rPr lang="en-IN" smtClean="0"/>
              <a:t>18-Jan-22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14879502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68D976-E7BF-4080-8F9B-00BD849CE952}" type="datetimeFigureOut">
              <a:rPr lang="en-IN" smtClean="0"/>
              <a:t>18-Jan-22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10195244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5668D976-E7BF-4080-8F9B-00BD849CE952}" type="datetimeFigureOut">
              <a:rPr lang="en-IN" smtClean="0"/>
              <a:t>18-Jan-22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5492350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5668D976-E7BF-4080-8F9B-00BD849CE952}" type="datetimeFigureOut">
              <a:rPr lang="en-IN" smtClean="0"/>
              <a:t>18-Jan-22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42492347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68D976-E7BF-4080-8F9B-00BD849CE952}" type="datetimeFigureOut">
              <a:rPr lang="en-IN" smtClean="0"/>
              <a:t>18-Jan-22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19686078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68D976-E7BF-4080-8F9B-00BD849CE952}" type="datetimeFigureOut">
              <a:rPr lang="en-IN" smtClean="0"/>
              <a:t>18-Jan-22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22949417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68D976-E7BF-4080-8F9B-00BD849CE952}" type="datetimeFigureOut">
              <a:rPr lang="en-IN" smtClean="0"/>
              <a:t>18-Jan-22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17260517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68D976-E7BF-4080-8F9B-00BD849CE952}" type="datetimeFigureOut">
              <a:rPr lang="en-IN" smtClean="0"/>
              <a:t>18-Jan-22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1225658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68D976-E7BF-4080-8F9B-00BD849CE952}" type="datetimeFigureOut">
              <a:rPr lang="en-IN" smtClean="0"/>
              <a:t>18-Jan-22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378511017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68D976-E7BF-4080-8F9B-00BD849CE952}" type="datetimeFigureOut">
              <a:rPr lang="en-IN" smtClean="0"/>
              <a:t>18-Jan-22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263595186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668D976-E7BF-4080-8F9B-00BD849CE952}" type="datetimeFigureOut">
              <a:rPr lang="en-IN" smtClean="0"/>
              <a:t>18-Jan-22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324038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8D976-E7BF-4080-8F9B-00BD849CE952}" type="datetimeFigureOut">
              <a:rPr lang="en-IN" smtClean="0"/>
              <a:t>18-Jan-22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29A4887-8EBE-48D2-A4B9-D12C77E639E8}" type="slidenum">
              <a:rPr lang="en-IN" smtClean="0"/>
              <a:t>‹#›</a:t>
            </a:fld>
            <a:endParaRPr lang="en-IN"/>
          </a:p>
        </p:txBody>
      </p:sp>
    </p:spTree>
    <p:extLst>
      <p:ext uri="{BB962C8B-B14F-4D97-AF65-F5344CB8AC3E}">
        <p14:creationId xmlns:p14="http://schemas.microsoft.com/office/powerpoint/2010/main" val="2493552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668D976-E7BF-4080-8F9B-00BD849CE952}" type="datetimeFigureOut">
              <a:rPr lang="en-IN" smtClean="0"/>
              <a:t>18-Jan-22</a:t>
            </a:fld>
            <a:endParaRPr lang="en-IN"/>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IN"/>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29A4887-8EBE-48D2-A4B9-D12C77E639E8}" type="slidenum">
              <a:rPr lang="en-IN" smtClean="0"/>
              <a:t>‹#›</a:t>
            </a:fld>
            <a:endParaRPr lang="en-IN"/>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5650682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668D976-E7BF-4080-8F9B-00BD849CE952}" type="datetimeFigureOut">
              <a:rPr lang="en-IN" smtClean="0"/>
              <a:t>18-Jan-22</a:t>
            </a:fld>
            <a:endParaRPr lang="en-IN"/>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IN"/>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29A4887-8EBE-48D2-A4B9-D12C77E639E8}" type="slidenum">
              <a:rPr lang="en-IN" smtClean="0"/>
              <a:t>‹#›</a:t>
            </a:fld>
            <a:endParaRPr lang="en-IN"/>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59184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668D976-E7BF-4080-8F9B-00BD849CE952}" type="datetimeFigureOut">
              <a:rPr lang="en-IN" smtClean="0"/>
              <a:t>18-Jan-22</a:t>
            </a:fld>
            <a:endParaRPr lang="en-IN"/>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IN"/>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A29A4887-8EBE-48D2-A4B9-D12C77E639E8}" type="slidenum">
              <a:rPr lang="en-IN" smtClean="0"/>
              <a:t>‹#›</a:t>
            </a:fld>
            <a:endParaRPr lang="en-IN"/>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35190624"/>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5668D976-E7BF-4080-8F9B-00BD849CE952}" type="datetimeFigureOut">
              <a:rPr lang="en-IN" smtClean="0"/>
              <a:t>18-Jan-22</a:t>
            </a:fld>
            <a:endParaRPr lang="en-IN"/>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IN"/>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A29A4887-8EBE-48D2-A4B9-D12C77E639E8}" type="slidenum">
              <a:rPr lang="en-IN" smtClean="0"/>
              <a:t>‹#›</a:t>
            </a:fld>
            <a:endParaRPr lang="en-IN"/>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99455960"/>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5668D976-E7BF-4080-8F9B-00BD849CE952}" type="datetimeFigureOut">
              <a:rPr lang="en-IN" smtClean="0"/>
              <a:t>18-Jan-22</a:t>
            </a:fld>
            <a:endParaRPr lang="en-IN"/>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IN"/>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A29A4887-8EBE-48D2-A4B9-D12C77E639E8}" type="slidenum">
              <a:rPr lang="en-IN" smtClean="0"/>
              <a:t>‹#›</a:t>
            </a:fld>
            <a:endParaRPr lang="en-IN"/>
          </a:p>
        </p:txBody>
      </p:sp>
    </p:spTree>
    <p:extLst>
      <p:ext uri="{BB962C8B-B14F-4D97-AF65-F5344CB8AC3E}">
        <p14:creationId xmlns:p14="http://schemas.microsoft.com/office/powerpoint/2010/main" val="1596740167"/>
      </p:ext>
    </p:extLst>
  </p:cSld>
  <p:clrMap bg1="dk1" tx1="lt1" bg2="dk2" tx2="lt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6" r:id="rId13"/>
    <p:sldLayoutId id="2147484027" r:id="rId14"/>
    <p:sldLayoutId id="2147484028" r:id="rId15"/>
    <p:sldLayoutId id="2147484029" r:id="rId16"/>
    <p:sldLayoutId id="2147484030"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GST Process</a:t>
            </a:r>
            <a:endParaRPr lang="en-IN" dirty="0"/>
          </a:p>
        </p:txBody>
      </p:sp>
      <p:sp>
        <p:nvSpPr>
          <p:cNvPr id="3" name="Subtitle 2"/>
          <p:cNvSpPr>
            <a:spLocks noGrp="1"/>
          </p:cNvSpPr>
          <p:nvPr>
            <p:ph type="subTitle" idx="1"/>
          </p:nvPr>
        </p:nvSpPr>
        <p:spPr/>
        <p:txBody>
          <a:bodyPr/>
          <a:lstStyle/>
          <a:p>
            <a:endParaRPr lang="en-IN"/>
          </a:p>
        </p:txBody>
      </p:sp>
    </p:spTree>
    <p:extLst>
      <p:ext uri="{BB962C8B-B14F-4D97-AF65-F5344CB8AC3E}">
        <p14:creationId xmlns:p14="http://schemas.microsoft.com/office/powerpoint/2010/main" val="2593134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84300" y="254000"/>
            <a:ext cx="9601200" cy="787400"/>
          </a:xfrm>
        </p:spPr>
        <p:txBody>
          <a:bodyPr/>
          <a:lstStyle/>
          <a:p>
            <a:r>
              <a:rPr lang="en-US" b="1" dirty="0" smtClean="0"/>
              <a:t>HSN Code/ SAC Code</a:t>
            </a:r>
            <a:endParaRPr lang="en-IN" dirty="0"/>
          </a:p>
        </p:txBody>
      </p:sp>
      <p:sp>
        <p:nvSpPr>
          <p:cNvPr id="7" name="Content Placeholder 2"/>
          <p:cNvSpPr>
            <a:spLocks noGrp="1"/>
          </p:cNvSpPr>
          <p:nvPr>
            <p:ph idx="4294967295"/>
          </p:nvPr>
        </p:nvSpPr>
        <p:spPr>
          <a:xfrm>
            <a:off x="1955800" y="1319192"/>
            <a:ext cx="8458200" cy="4991100"/>
          </a:xfrm>
        </p:spPr>
        <p:txBody>
          <a:bodyPr>
            <a:normAutofit/>
          </a:bodyPr>
          <a:lstStyle/>
          <a:p>
            <a:r>
              <a:rPr lang="en-IN" dirty="0"/>
              <a:t>Goods are classified under HSN </a:t>
            </a:r>
            <a:r>
              <a:rPr lang="en-IN" dirty="0" smtClean="0"/>
              <a:t>Code. </a:t>
            </a:r>
            <a:r>
              <a:rPr lang="en-IN" dirty="0"/>
              <a:t>HSN </a:t>
            </a:r>
            <a:r>
              <a:rPr lang="en-IN" dirty="0" smtClean="0"/>
              <a:t>full form is</a:t>
            </a:r>
            <a:r>
              <a:rPr lang="en-IN" dirty="0"/>
              <a:t> </a:t>
            </a:r>
            <a:r>
              <a:rPr lang="en-IN" b="1" dirty="0"/>
              <a:t>Harmonized System of Nomenclature</a:t>
            </a:r>
            <a:endParaRPr lang="en-IN" dirty="0"/>
          </a:p>
          <a:p>
            <a:r>
              <a:rPr lang="en-IN" dirty="0" smtClean="0"/>
              <a:t>Services </a:t>
            </a:r>
            <a:r>
              <a:rPr lang="en-IN" dirty="0"/>
              <a:t>are classified under SAC </a:t>
            </a:r>
            <a:r>
              <a:rPr lang="en-IN" dirty="0" smtClean="0"/>
              <a:t>Code. </a:t>
            </a:r>
            <a:r>
              <a:rPr lang="en-IN" dirty="0"/>
              <a:t>SAC </a:t>
            </a:r>
            <a:r>
              <a:rPr lang="en-IN" dirty="0" smtClean="0"/>
              <a:t>full form is </a:t>
            </a:r>
            <a:r>
              <a:rPr lang="en-IN" dirty="0"/>
              <a:t>Services Accounting Code</a:t>
            </a:r>
            <a:endParaRPr lang="en-IN" dirty="0" smtClean="0"/>
          </a:p>
          <a:p>
            <a:r>
              <a:rPr lang="en-IN" dirty="0" smtClean="0"/>
              <a:t>Based </a:t>
            </a:r>
            <a:r>
              <a:rPr lang="en-IN" dirty="0"/>
              <a:t>on the HSN or SAC code, GST rates have been fixed in five slabs, namely NIL, 5%, 12%, 18% and 28</a:t>
            </a:r>
            <a:r>
              <a:rPr lang="en-IN" dirty="0" smtClean="0"/>
              <a:t>%.</a:t>
            </a:r>
          </a:p>
          <a:p>
            <a:endParaRPr lang="en-US" dirty="0"/>
          </a:p>
        </p:txBody>
      </p:sp>
    </p:spTree>
    <p:extLst>
      <p:ext uri="{BB962C8B-B14F-4D97-AF65-F5344CB8AC3E}">
        <p14:creationId xmlns:p14="http://schemas.microsoft.com/office/powerpoint/2010/main" val="1065242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981200" y="1357298"/>
            <a:ext cx="9359900" cy="5286412"/>
          </a:xfrm>
        </p:spPr>
        <p:txBody>
          <a:bodyPr>
            <a:noAutofit/>
          </a:bodyPr>
          <a:lstStyle/>
          <a:p>
            <a:pPr>
              <a:buNone/>
            </a:pPr>
            <a:r>
              <a:rPr lang="en-IN" sz="2100" dirty="0"/>
              <a:t>To be issued by the supplier containing, inter-alia</a:t>
            </a:r>
            <a:r>
              <a:rPr lang="en-IN" sz="2100" dirty="0" smtClean="0"/>
              <a:t>, </a:t>
            </a:r>
            <a:r>
              <a:rPr lang="en-IN" sz="2100" dirty="0"/>
              <a:t>the following details:- </a:t>
            </a:r>
          </a:p>
          <a:p>
            <a:pPr>
              <a:buNone/>
            </a:pPr>
            <a:r>
              <a:rPr lang="en-IN" sz="2100" dirty="0"/>
              <a:t>(a) name, address and GSTIN of the supplier/recipient; </a:t>
            </a:r>
          </a:p>
          <a:p>
            <a:pPr>
              <a:buNone/>
            </a:pPr>
            <a:r>
              <a:rPr lang="en-IN" sz="2100" dirty="0"/>
              <a:t>(b) a consecutive serial number, unique for a financial year, date of its issue; </a:t>
            </a:r>
          </a:p>
          <a:p>
            <a:pPr>
              <a:buNone/>
            </a:pPr>
            <a:r>
              <a:rPr lang="en-IN" sz="2100" dirty="0"/>
              <a:t>(c) Description, Quantity, HSN code of goods or Accounting Code of services; </a:t>
            </a:r>
          </a:p>
          <a:p>
            <a:pPr>
              <a:buNone/>
            </a:pPr>
            <a:r>
              <a:rPr lang="en-IN" sz="2100" dirty="0"/>
              <a:t>(d) total value of goods or services; </a:t>
            </a:r>
          </a:p>
          <a:p>
            <a:pPr>
              <a:buNone/>
            </a:pPr>
            <a:r>
              <a:rPr lang="en-IN" sz="2100" dirty="0"/>
              <a:t>(e) taxable value of goods or services after discount or abatement, if any;</a:t>
            </a:r>
          </a:p>
          <a:p>
            <a:pPr>
              <a:buNone/>
            </a:pPr>
            <a:r>
              <a:rPr lang="en-IN" sz="2100" dirty="0"/>
              <a:t>(f) rate of tax (CGST, SGST or IGST); </a:t>
            </a:r>
          </a:p>
          <a:p>
            <a:pPr>
              <a:buNone/>
            </a:pPr>
            <a:r>
              <a:rPr lang="en-IN" sz="2100" dirty="0"/>
              <a:t>(g) amount of tax charged (CGST, SGST or IGST); </a:t>
            </a:r>
          </a:p>
          <a:p>
            <a:pPr>
              <a:buNone/>
            </a:pPr>
            <a:r>
              <a:rPr lang="en-IN" sz="2100" dirty="0"/>
              <a:t>(h) place of supply along with the name of State, in case of a supply in the course of inter-State trade or commerce; </a:t>
            </a:r>
          </a:p>
          <a:p>
            <a:pPr>
              <a:buNone/>
            </a:pPr>
            <a:r>
              <a:rPr lang="en-IN" sz="2100" dirty="0"/>
              <a:t>(</a:t>
            </a:r>
            <a:r>
              <a:rPr lang="en-IN" sz="2100" dirty="0" err="1"/>
              <a:t>i</a:t>
            </a:r>
            <a:r>
              <a:rPr lang="en-IN" sz="2100" dirty="0"/>
              <a:t>) place of delivery where the same is different from the place of supply </a:t>
            </a:r>
          </a:p>
        </p:txBody>
      </p:sp>
      <p:sp>
        <p:nvSpPr>
          <p:cNvPr id="3" name="Title 2"/>
          <p:cNvSpPr>
            <a:spLocks noGrp="1"/>
          </p:cNvSpPr>
          <p:nvPr>
            <p:ph type="title"/>
          </p:nvPr>
        </p:nvSpPr>
        <p:spPr>
          <a:xfrm>
            <a:off x="1295400" y="241300"/>
            <a:ext cx="9601200" cy="1485900"/>
          </a:xfrm>
        </p:spPr>
        <p:txBody>
          <a:bodyPr/>
          <a:lstStyle/>
          <a:p>
            <a:r>
              <a:rPr lang="en-US" dirty="0" smtClean="0"/>
              <a:t>Tax Invoices</a:t>
            </a:r>
            <a:endParaRPr lang="en-IN" dirty="0"/>
          </a:p>
        </p:txBody>
      </p:sp>
    </p:spTree>
    <p:extLst>
      <p:ext uri="{BB962C8B-B14F-4D97-AF65-F5344CB8AC3E}">
        <p14:creationId xmlns:p14="http://schemas.microsoft.com/office/powerpoint/2010/main" val="26014658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GST </a:t>
            </a:r>
            <a:r>
              <a:rPr lang="en-US" dirty="0" smtClean="0"/>
              <a:t>INVOICE </a:t>
            </a:r>
            <a:r>
              <a:rPr lang="en-US" dirty="0" smtClean="0"/>
              <a:t>IN TALLY</a:t>
            </a:r>
            <a:endParaRPr lang="en-IN" dirty="0"/>
          </a:p>
        </p:txBody>
      </p:sp>
      <p:sp>
        <p:nvSpPr>
          <p:cNvPr id="3" name="Subtitle 2"/>
          <p:cNvSpPr>
            <a:spLocks noGrp="1"/>
          </p:cNvSpPr>
          <p:nvPr>
            <p:ph type="subTitle" idx="1"/>
          </p:nvPr>
        </p:nvSpPr>
        <p:spPr/>
        <p:txBody>
          <a:bodyPr/>
          <a:lstStyle/>
          <a:p>
            <a:endParaRPr lang="en-IN" dirty="0"/>
          </a:p>
        </p:txBody>
      </p:sp>
    </p:spTree>
    <p:extLst>
      <p:ext uri="{BB962C8B-B14F-4D97-AF65-F5344CB8AC3E}">
        <p14:creationId xmlns:p14="http://schemas.microsoft.com/office/powerpoint/2010/main" val="3408277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46200" y="381000"/>
            <a:ext cx="9601200" cy="1485900"/>
          </a:xfrm>
        </p:spPr>
        <p:txBody>
          <a:bodyPr/>
          <a:lstStyle/>
          <a:p>
            <a:r>
              <a:rPr lang="en-US" b="1" dirty="0" smtClean="0"/>
              <a:t>Enable GST in Company</a:t>
            </a:r>
            <a:endParaRPr lang="en-IN" dirty="0"/>
          </a:p>
        </p:txBody>
      </p:sp>
      <p:sp>
        <p:nvSpPr>
          <p:cNvPr id="7" name="Content Placeholder 2"/>
          <p:cNvSpPr>
            <a:spLocks noGrp="1"/>
          </p:cNvSpPr>
          <p:nvPr>
            <p:ph idx="4294967295"/>
          </p:nvPr>
        </p:nvSpPr>
        <p:spPr>
          <a:xfrm>
            <a:off x="2032000" y="1498601"/>
            <a:ext cx="2956689" cy="2193724"/>
          </a:xfrm>
        </p:spPr>
        <p:txBody>
          <a:bodyPr>
            <a:normAutofit/>
          </a:bodyPr>
          <a:lstStyle/>
          <a:p>
            <a:r>
              <a:rPr lang="en-US" b="1" dirty="0" smtClean="0"/>
              <a:t>Company Features</a:t>
            </a:r>
          </a:p>
          <a:p>
            <a:r>
              <a:rPr lang="en-US" b="1" dirty="0" smtClean="0"/>
              <a:t>Statutory Features</a:t>
            </a:r>
          </a:p>
          <a:p>
            <a:r>
              <a:rPr lang="en-US" b="1" dirty="0" smtClean="0"/>
              <a:t>Enable GST</a:t>
            </a:r>
          </a:p>
          <a:p>
            <a:r>
              <a:rPr lang="en-US" dirty="0" smtClean="0"/>
              <a:t>Set/Alter GST </a:t>
            </a:r>
          </a:p>
        </p:txBody>
      </p:sp>
      <p:pic>
        <p:nvPicPr>
          <p:cNvPr id="2" name="Picture 1"/>
          <p:cNvPicPr>
            <a:picLocks noChangeAspect="1"/>
          </p:cNvPicPr>
          <p:nvPr/>
        </p:nvPicPr>
        <p:blipFill>
          <a:blip r:embed="rId3"/>
          <a:stretch>
            <a:fillRect/>
          </a:stretch>
        </p:blipFill>
        <p:spPr>
          <a:xfrm>
            <a:off x="5204568" y="1123950"/>
            <a:ext cx="6829425" cy="5343525"/>
          </a:xfrm>
          <a:prstGeom prst="rect">
            <a:avLst/>
          </a:prstGeom>
        </p:spPr>
      </p:pic>
    </p:spTree>
    <p:extLst>
      <p:ext uri="{BB962C8B-B14F-4D97-AF65-F5344CB8AC3E}">
        <p14:creationId xmlns:p14="http://schemas.microsoft.com/office/powerpoint/2010/main" val="1744151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46200" y="381000"/>
            <a:ext cx="9601200" cy="1485900"/>
          </a:xfrm>
        </p:spPr>
        <p:txBody>
          <a:bodyPr/>
          <a:lstStyle/>
          <a:p>
            <a:r>
              <a:rPr lang="en-US" b="1" dirty="0" smtClean="0"/>
              <a:t>Set GST Rates</a:t>
            </a:r>
            <a:endParaRPr lang="en-IN" dirty="0"/>
          </a:p>
        </p:txBody>
      </p:sp>
      <p:sp>
        <p:nvSpPr>
          <p:cNvPr id="7" name="Content Placeholder 2"/>
          <p:cNvSpPr>
            <a:spLocks noGrp="1"/>
          </p:cNvSpPr>
          <p:nvPr>
            <p:ph idx="4294967295"/>
          </p:nvPr>
        </p:nvSpPr>
        <p:spPr>
          <a:xfrm>
            <a:off x="2032000" y="1498600"/>
            <a:ext cx="8229600" cy="4525963"/>
          </a:xfrm>
        </p:spPr>
        <p:txBody>
          <a:bodyPr>
            <a:normAutofit/>
          </a:bodyPr>
          <a:lstStyle/>
          <a:p>
            <a:r>
              <a:rPr lang="en-IN" dirty="0"/>
              <a:t>GST rate can be set at following levels:</a:t>
            </a:r>
          </a:p>
          <a:p>
            <a:pPr lvl="1"/>
            <a:r>
              <a:rPr lang="en-IN" dirty="0"/>
              <a:t>Company Level</a:t>
            </a:r>
          </a:p>
          <a:p>
            <a:pPr lvl="1"/>
            <a:r>
              <a:rPr lang="en-IN" dirty="0"/>
              <a:t>Sales/Purchase Ledger Level</a:t>
            </a:r>
          </a:p>
          <a:p>
            <a:pPr lvl="1"/>
            <a:r>
              <a:rPr lang="en-IN" dirty="0"/>
              <a:t>Stock Group Level</a:t>
            </a:r>
          </a:p>
          <a:p>
            <a:pPr lvl="1"/>
            <a:r>
              <a:rPr lang="en-IN" dirty="0"/>
              <a:t>Stock Item Level</a:t>
            </a:r>
          </a:p>
          <a:p>
            <a:r>
              <a:rPr lang="en-IN" dirty="0"/>
              <a:t>In this practice, the GST will be set at Stock Item Level</a:t>
            </a:r>
          </a:p>
        </p:txBody>
      </p:sp>
    </p:spTree>
    <p:extLst>
      <p:ext uri="{BB962C8B-B14F-4D97-AF65-F5344CB8AC3E}">
        <p14:creationId xmlns:p14="http://schemas.microsoft.com/office/powerpoint/2010/main" val="2798457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46200" y="381000"/>
            <a:ext cx="9601200" cy="788043"/>
          </a:xfrm>
        </p:spPr>
        <p:txBody>
          <a:bodyPr/>
          <a:lstStyle/>
          <a:p>
            <a:r>
              <a:rPr lang="en-US" b="1" dirty="0" smtClean="0"/>
              <a:t>Set GST Ledgers</a:t>
            </a:r>
            <a:endParaRPr lang="en-IN" dirty="0"/>
          </a:p>
        </p:txBody>
      </p:sp>
      <p:sp>
        <p:nvSpPr>
          <p:cNvPr id="7" name="Content Placeholder 2"/>
          <p:cNvSpPr>
            <a:spLocks noGrp="1"/>
          </p:cNvSpPr>
          <p:nvPr>
            <p:ph idx="4294967295"/>
          </p:nvPr>
        </p:nvSpPr>
        <p:spPr>
          <a:xfrm>
            <a:off x="2032000" y="1498600"/>
            <a:ext cx="8229600" cy="4525963"/>
          </a:xfrm>
        </p:spPr>
        <p:txBody>
          <a:bodyPr>
            <a:normAutofit/>
          </a:bodyPr>
          <a:lstStyle/>
          <a:p>
            <a:r>
              <a:rPr lang="en-IN" dirty="0"/>
              <a:t>To account for the different taxes to be paid under GST (central tax, state tax, union territory tax, integrated tax, and cess), you have to create a tax ledger for each tax type.</a:t>
            </a:r>
          </a:p>
          <a:p>
            <a:pPr marL="0" indent="0">
              <a:buNone/>
            </a:pPr>
            <a:r>
              <a:rPr lang="en-IN" dirty="0" err="1" smtClean="0"/>
              <a:t>i</a:t>
            </a:r>
            <a:r>
              <a:rPr lang="en-IN" dirty="0"/>
              <a:t>.          SGST                 [ State Tax at the time of Sale/Purchase Locally ]</a:t>
            </a:r>
          </a:p>
          <a:p>
            <a:pPr marL="0" indent="0">
              <a:buNone/>
            </a:pPr>
            <a:r>
              <a:rPr lang="en-IN" dirty="0"/>
              <a:t>ii.          CGST                 [ Central Tax at the time of Sale/Purchase Locally ]</a:t>
            </a:r>
          </a:p>
          <a:p>
            <a:pPr marL="0" indent="0">
              <a:buNone/>
            </a:pPr>
            <a:r>
              <a:rPr lang="en-IN" dirty="0"/>
              <a:t>iii.         IGST                  [ Integrated Tax at the time of Sale/Purchase from Outside State </a:t>
            </a:r>
            <a:r>
              <a:rPr lang="en-IN" dirty="0" smtClean="0"/>
              <a:t>]</a:t>
            </a:r>
          </a:p>
          <a:p>
            <a:r>
              <a:rPr lang="en-US" dirty="0" smtClean="0"/>
              <a:t>Also, sales and Purchase Ledger be modified for enabling GST or ledger should be created with </a:t>
            </a:r>
            <a:r>
              <a:rPr lang="en-US" smtClean="0"/>
              <a:t>GST enabled.</a:t>
            </a:r>
            <a:endParaRPr lang="en-IN" dirty="0"/>
          </a:p>
        </p:txBody>
      </p:sp>
    </p:spTree>
    <p:extLst>
      <p:ext uri="{BB962C8B-B14F-4D97-AF65-F5344CB8AC3E}">
        <p14:creationId xmlns:p14="http://schemas.microsoft.com/office/powerpoint/2010/main" val="294771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46200" y="381000"/>
            <a:ext cx="9601200" cy="788043"/>
          </a:xfrm>
        </p:spPr>
        <p:txBody>
          <a:bodyPr/>
          <a:lstStyle/>
          <a:p>
            <a:r>
              <a:rPr lang="en-US" b="1" dirty="0" smtClean="0"/>
              <a:t>Set GST Ledgers</a:t>
            </a:r>
            <a:endParaRPr lang="en-IN" dirty="0"/>
          </a:p>
        </p:txBody>
      </p:sp>
      <p:pic>
        <p:nvPicPr>
          <p:cNvPr id="4" name="Picture 3" descr="http://tallyerp9book.com/Pages/Web-Image/GST/TallyERP9GST-32a.jpg"/>
          <p:cNvPicPr/>
          <p:nvPr/>
        </p:nvPicPr>
        <p:blipFill>
          <a:blip r:embed="rId3">
            <a:extLst>
              <a:ext uri="{28A0092B-C50C-407E-A947-70E740481C1C}">
                <a14:useLocalDpi xmlns:a14="http://schemas.microsoft.com/office/drawing/2010/main" val="0"/>
              </a:ext>
            </a:extLst>
          </a:blip>
          <a:srcRect/>
          <a:stretch>
            <a:fillRect/>
          </a:stretch>
        </p:blipFill>
        <p:spPr bwMode="auto">
          <a:xfrm>
            <a:off x="2262850" y="1600382"/>
            <a:ext cx="8108066" cy="4383731"/>
          </a:xfrm>
          <a:prstGeom prst="rect">
            <a:avLst/>
          </a:prstGeom>
          <a:noFill/>
          <a:ln>
            <a:noFill/>
          </a:ln>
        </p:spPr>
      </p:pic>
    </p:spTree>
    <p:extLst>
      <p:ext uri="{BB962C8B-B14F-4D97-AF65-F5344CB8AC3E}">
        <p14:creationId xmlns:p14="http://schemas.microsoft.com/office/powerpoint/2010/main" val="3235599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46200" y="381000"/>
            <a:ext cx="9601200" cy="788043"/>
          </a:xfrm>
        </p:spPr>
        <p:txBody>
          <a:bodyPr/>
          <a:lstStyle/>
          <a:p>
            <a:r>
              <a:rPr lang="en-US" b="1" dirty="0" smtClean="0"/>
              <a:t>GST INVOICE</a:t>
            </a:r>
            <a:endParaRPr lang="en-IN" dirty="0"/>
          </a:p>
        </p:txBody>
      </p:sp>
      <p:sp>
        <p:nvSpPr>
          <p:cNvPr id="7" name="Content Placeholder 2"/>
          <p:cNvSpPr>
            <a:spLocks noGrp="1"/>
          </p:cNvSpPr>
          <p:nvPr>
            <p:ph idx="4294967295"/>
          </p:nvPr>
        </p:nvSpPr>
        <p:spPr>
          <a:xfrm>
            <a:off x="2032000" y="1498600"/>
            <a:ext cx="8229600" cy="4525963"/>
          </a:xfrm>
        </p:spPr>
        <p:txBody>
          <a:bodyPr>
            <a:normAutofit/>
          </a:bodyPr>
          <a:lstStyle/>
          <a:p>
            <a:r>
              <a:rPr lang="en-US" dirty="0" smtClean="0"/>
              <a:t>Sample Practice..</a:t>
            </a:r>
            <a:endParaRPr lang="en-IN" dirty="0"/>
          </a:p>
        </p:txBody>
      </p:sp>
    </p:spTree>
    <p:extLst>
      <p:ext uri="{BB962C8B-B14F-4D97-AF65-F5344CB8AC3E}">
        <p14:creationId xmlns:p14="http://schemas.microsoft.com/office/powerpoint/2010/main" val="2009187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GST RETURNS</a:t>
            </a:r>
            <a:endParaRPr lang="en-IN" dirty="0"/>
          </a:p>
        </p:txBody>
      </p:sp>
      <p:sp>
        <p:nvSpPr>
          <p:cNvPr id="3" name="Subtitle 2"/>
          <p:cNvSpPr>
            <a:spLocks noGrp="1"/>
          </p:cNvSpPr>
          <p:nvPr>
            <p:ph type="subTitle" idx="1"/>
          </p:nvPr>
        </p:nvSpPr>
        <p:spPr/>
        <p:txBody>
          <a:bodyPr/>
          <a:lstStyle/>
          <a:p>
            <a:endParaRPr lang="en-IN"/>
          </a:p>
        </p:txBody>
      </p:sp>
    </p:spTree>
    <p:extLst>
      <p:ext uri="{BB962C8B-B14F-4D97-AF65-F5344CB8AC3E}">
        <p14:creationId xmlns:p14="http://schemas.microsoft.com/office/powerpoint/2010/main" val="552281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2057400" y="1955801"/>
            <a:ext cx="8229600" cy="4525963"/>
          </a:xfrm>
        </p:spPr>
        <p:txBody>
          <a:bodyPr>
            <a:normAutofit/>
          </a:bodyPr>
          <a:lstStyle/>
          <a:p>
            <a:pPr lvl="0" eaLnBrk="0"/>
            <a:r>
              <a:rPr lang="en-US" dirty="0" smtClean="0"/>
              <a:t>Mode for transfer of information to tax administration</a:t>
            </a:r>
          </a:p>
          <a:p>
            <a:pPr lvl="0" eaLnBrk="0"/>
            <a:r>
              <a:rPr lang="en-US" dirty="0" smtClean="0"/>
              <a:t>To declare tax liability for a given period</a:t>
            </a:r>
          </a:p>
          <a:p>
            <a:pPr lvl="0" eaLnBrk="0"/>
            <a:r>
              <a:rPr lang="en-US" dirty="0" smtClean="0"/>
              <a:t>Furnish details about the taxes paid in accordance with that return</a:t>
            </a:r>
          </a:p>
          <a:p>
            <a:pPr lvl="0" eaLnBrk="0"/>
            <a:r>
              <a:rPr lang="en-US" dirty="0" smtClean="0"/>
              <a:t>Compliance verification program of tax administration</a:t>
            </a:r>
          </a:p>
          <a:p>
            <a:pPr lvl="0" eaLnBrk="0"/>
            <a:r>
              <a:rPr lang="en-US" dirty="0" smtClean="0"/>
              <a:t>Providing  necessary inputs for taking policy decision</a:t>
            </a:r>
          </a:p>
          <a:p>
            <a:pPr lvl="0" eaLnBrk="0"/>
            <a:r>
              <a:rPr lang="en-US" dirty="0" smtClean="0"/>
              <a:t>Management of audit and anti-evasion programs of tax administration</a:t>
            </a:r>
          </a:p>
          <a:p>
            <a:endParaRPr lang="en-US" dirty="0"/>
          </a:p>
        </p:txBody>
      </p:sp>
      <p:sp>
        <p:nvSpPr>
          <p:cNvPr id="3" name="Title 2"/>
          <p:cNvSpPr>
            <a:spLocks noGrp="1"/>
          </p:cNvSpPr>
          <p:nvPr>
            <p:ph type="title"/>
          </p:nvPr>
        </p:nvSpPr>
        <p:spPr/>
        <p:txBody>
          <a:bodyPr/>
          <a:lstStyle/>
          <a:p>
            <a:r>
              <a:rPr lang="en-US" dirty="0" smtClean="0"/>
              <a:t>Need for Returns</a:t>
            </a:r>
            <a:endParaRPr lang="en-IN" dirty="0"/>
          </a:p>
        </p:txBody>
      </p:sp>
    </p:spTree>
    <p:extLst>
      <p:ext uri="{BB962C8B-B14F-4D97-AF65-F5344CB8AC3E}">
        <p14:creationId xmlns:p14="http://schemas.microsoft.com/office/powerpoint/2010/main" val="3262250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Goods and Services Tax (GST)	</a:t>
            </a:r>
            <a:endParaRPr lang="en-IN" dirty="0"/>
          </a:p>
        </p:txBody>
      </p:sp>
      <p:sp>
        <p:nvSpPr>
          <p:cNvPr id="3" name="Content Placeholder 2"/>
          <p:cNvSpPr>
            <a:spLocks noGrp="1"/>
          </p:cNvSpPr>
          <p:nvPr>
            <p:ph idx="1"/>
          </p:nvPr>
        </p:nvSpPr>
        <p:spPr/>
        <p:txBody>
          <a:bodyPr/>
          <a:lstStyle/>
          <a:p>
            <a:r>
              <a:rPr lang="en-US" dirty="0" smtClean="0"/>
              <a:t>GST came into effect in India from 1</a:t>
            </a:r>
            <a:r>
              <a:rPr lang="en-US" baseline="30000" dirty="0" smtClean="0"/>
              <a:t>st</a:t>
            </a:r>
            <a:r>
              <a:rPr lang="en-US" dirty="0" smtClean="0"/>
              <a:t> July 2017, through the implementation of 101th i.e. One Hundred and First Amendment of Constitution of India. The GST replaced then existing multiple taxes levied by the State and Central Government.</a:t>
            </a:r>
            <a:r>
              <a:rPr lang="en-IN" dirty="0" smtClean="0"/>
              <a:t> It is a comprehensive, multistage, destination-based tax.</a:t>
            </a:r>
          </a:p>
          <a:p>
            <a:endParaRPr lang="en-US" dirty="0" smtClean="0"/>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rcRect l="3305" r="1852"/>
          <a:stretch/>
        </p:blipFill>
        <p:spPr>
          <a:xfrm>
            <a:off x="3636578" y="4014952"/>
            <a:ext cx="5360277" cy="26855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8567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noGrp="1"/>
          </p:cNvGraphicFramePr>
          <p:nvPr>
            <p:ph idx="1"/>
            <p:extLst>
              <p:ext uri="{D42A27DB-BD31-4B8C-83A1-F6EECF244321}">
                <p14:modId xmlns:p14="http://schemas.microsoft.com/office/powerpoint/2010/main" val="1779029855"/>
              </p:ext>
            </p:extLst>
          </p:nvPr>
        </p:nvGraphicFramePr>
        <p:xfrm>
          <a:off x="1851950" y="1905000"/>
          <a:ext cx="8498552" cy="3596640"/>
        </p:xfrm>
        <a:graphic>
          <a:graphicData uri="http://schemas.openxmlformats.org/drawingml/2006/table">
            <a:tbl>
              <a:tblPr firstRow="1" bandRow="1">
                <a:tableStyleId>{5C22544A-7EE6-4342-B048-85BDC9FD1C3A}</a:tableStyleId>
              </a:tblPr>
              <a:tblGrid>
                <a:gridCol w="1428636">
                  <a:extLst>
                    <a:ext uri="{9D8B030D-6E8A-4147-A177-3AD203B41FA5}">
                      <a16:colId xmlns:a16="http://schemas.microsoft.com/office/drawing/2014/main" val="20000"/>
                    </a:ext>
                  </a:extLst>
                </a:gridCol>
                <a:gridCol w="4205814">
                  <a:extLst>
                    <a:ext uri="{9D8B030D-6E8A-4147-A177-3AD203B41FA5}">
                      <a16:colId xmlns:a16="http://schemas.microsoft.com/office/drawing/2014/main" val="20001"/>
                    </a:ext>
                  </a:extLst>
                </a:gridCol>
                <a:gridCol w="2864102">
                  <a:extLst>
                    <a:ext uri="{9D8B030D-6E8A-4147-A177-3AD203B41FA5}">
                      <a16:colId xmlns:a16="http://schemas.microsoft.com/office/drawing/2014/main" val="20002"/>
                    </a:ext>
                  </a:extLst>
                </a:gridCol>
              </a:tblGrid>
              <a:tr h="370840">
                <a:tc>
                  <a:txBody>
                    <a:bodyPr/>
                    <a:lstStyle/>
                    <a:p>
                      <a:r>
                        <a:rPr lang="en-US" sz="2000" dirty="0" smtClean="0">
                          <a:latin typeface="Calibri" pitchFamily="34" charset="0"/>
                        </a:rPr>
                        <a:t>Format</a:t>
                      </a:r>
                      <a:endParaRPr lang="en-US" sz="2000" dirty="0">
                        <a:latin typeface="Calibri" pitchFamily="34" charset="0"/>
                      </a:endParaRPr>
                    </a:p>
                  </a:txBody>
                  <a:tcPr/>
                </a:tc>
                <a:tc>
                  <a:txBody>
                    <a:bodyPr/>
                    <a:lstStyle/>
                    <a:p>
                      <a:r>
                        <a:rPr lang="en-US" sz="2000" dirty="0" smtClean="0">
                          <a:latin typeface="Calibri" pitchFamily="34" charset="0"/>
                        </a:rPr>
                        <a:t>Description</a:t>
                      </a:r>
                      <a:endParaRPr lang="en-US" sz="2000" dirty="0">
                        <a:latin typeface="Calibri" pitchFamily="34" charset="0"/>
                      </a:endParaRPr>
                    </a:p>
                  </a:txBody>
                  <a:tcPr/>
                </a:tc>
                <a:tc>
                  <a:txBody>
                    <a:bodyPr/>
                    <a:lstStyle/>
                    <a:p>
                      <a:r>
                        <a:rPr lang="en-US" sz="2000" dirty="0" smtClean="0">
                          <a:latin typeface="Calibri" pitchFamily="34" charset="0"/>
                        </a:rPr>
                        <a:t>Due date</a:t>
                      </a:r>
                      <a:endParaRPr lang="en-US" sz="2000" dirty="0">
                        <a:latin typeface="Calibri" pitchFamily="34" charset="0"/>
                      </a:endParaRPr>
                    </a:p>
                  </a:txBody>
                  <a:tcPr/>
                </a:tc>
                <a:extLst>
                  <a:ext uri="{0D108BD9-81ED-4DB2-BD59-A6C34878D82A}">
                    <a16:rowId xmlns:a16="http://schemas.microsoft.com/office/drawing/2014/main" val="10000"/>
                  </a:ext>
                </a:extLst>
              </a:tr>
              <a:tr h="370840">
                <a:tc>
                  <a:txBody>
                    <a:bodyPr/>
                    <a:lstStyle/>
                    <a:p>
                      <a:r>
                        <a:rPr lang="en-US" sz="2000" dirty="0" smtClean="0">
                          <a:latin typeface="Calibri" pitchFamily="34" charset="0"/>
                        </a:rPr>
                        <a:t>GSTR-1</a:t>
                      </a:r>
                      <a:endParaRPr lang="en-US" sz="2000" dirty="0">
                        <a:latin typeface="Calibri" pitchFamily="34" charset="0"/>
                      </a:endParaRPr>
                    </a:p>
                  </a:txBody>
                  <a:tcPr/>
                </a:tc>
                <a:tc>
                  <a:txBody>
                    <a:bodyPr/>
                    <a:lstStyle/>
                    <a:p>
                      <a:r>
                        <a:rPr lang="en-US" sz="2000" dirty="0" smtClean="0">
                          <a:latin typeface="Calibri" pitchFamily="34" charset="0"/>
                        </a:rPr>
                        <a:t>Statement</a:t>
                      </a:r>
                      <a:r>
                        <a:rPr lang="en-US" sz="2000" baseline="0" dirty="0" smtClean="0">
                          <a:latin typeface="Calibri" pitchFamily="34" charset="0"/>
                        </a:rPr>
                        <a:t> of Outward Supplies </a:t>
                      </a:r>
                      <a:endParaRPr lang="en-US" sz="2000" dirty="0">
                        <a:latin typeface="Calibri" pitchFamily="34" charset="0"/>
                      </a:endParaRPr>
                    </a:p>
                  </a:txBody>
                  <a:tcPr/>
                </a:tc>
                <a:tc>
                  <a:txBody>
                    <a:bodyPr/>
                    <a:lstStyle/>
                    <a:p>
                      <a:r>
                        <a:rPr lang="en-US" sz="2000" dirty="0" smtClean="0">
                          <a:latin typeface="Calibri" pitchFamily="34" charset="0"/>
                        </a:rPr>
                        <a:t>10</a:t>
                      </a:r>
                      <a:r>
                        <a:rPr lang="en-US" sz="2000" baseline="30000" dirty="0" smtClean="0">
                          <a:latin typeface="Calibri" pitchFamily="34" charset="0"/>
                        </a:rPr>
                        <a:t>th</a:t>
                      </a:r>
                      <a:r>
                        <a:rPr lang="en-US" sz="2000" dirty="0" smtClean="0">
                          <a:latin typeface="Calibri" pitchFamily="34" charset="0"/>
                        </a:rPr>
                        <a:t> of next month</a:t>
                      </a:r>
                    </a:p>
                  </a:txBody>
                  <a:tcPr/>
                </a:tc>
                <a:extLst>
                  <a:ext uri="{0D108BD9-81ED-4DB2-BD59-A6C34878D82A}">
                    <a16:rowId xmlns:a16="http://schemas.microsoft.com/office/drawing/2014/main" val="10001"/>
                  </a:ext>
                </a:extLst>
              </a:tr>
              <a:tr h="370840">
                <a:tc>
                  <a:txBody>
                    <a:bodyPr/>
                    <a:lstStyle/>
                    <a:p>
                      <a:r>
                        <a:rPr lang="en-US" sz="2000" dirty="0" smtClean="0">
                          <a:latin typeface="Calibri" pitchFamily="34" charset="0"/>
                        </a:rPr>
                        <a:t>GSTR-1A</a:t>
                      </a:r>
                      <a:endParaRPr lang="en-US" sz="2000" dirty="0">
                        <a:latin typeface="Calibri" pitchFamily="34" charset="0"/>
                      </a:endParaRPr>
                    </a:p>
                  </a:txBody>
                  <a:tcPr/>
                </a:tc>
                <a:tc>
                  <a:txBody>
                    <a:bodyPr/>
                    <a:lstStyle/>
                    <a:p>
                      <a:r>
                        <a:rPr lang="en-US" sz="2000" dirty="0" smtClean="0"/>
                        <a:t>Details of outward supplies as added, corrected or deleted by the recipient </a:t>
                      </a:r>
                      <a:endParaRPr lang="en-US" sz="2000" dirty="0">
                        <a:latin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Calibri" pitchFamily="34" charset="0"/>
                        </a:rPr>
                        <a:t>Auto-Generated by System</a:t>
                      </a:r>
                    </a:p>
                  </a:txBody>
                  <a:tcPr/>
                </a:tc>
                <a:extLst>
                  <a:ext uri="{0D108BD9-81ED-4DB2-BD59-A6C34878D82A}">
                    <a16:rowId xmlns:a16="http://schemas.microsoft.com/office/drawing/2014/main" val="10002"/>
                  </a:ext>
                </a:extLst>
              </a:tr>
              <a:tr h="370840">
                <a:tc>
                  <a:txBody>
                    <a:bodyPr/>
                    <a:lstStyle/>
                    <a:p>
                      <a:r>
                        <a:rPr lang="en-US" sz="2000" dirty="0" smtClean="0">
                          <a:latin typeface="Calibri" pitchFamily="34" charset="0"/>
                        </a:rPr>
                        <a:t>GSTR-2</a:t>
                      </a:r>
                      <a:endParaRPr lang="en-US" sz="2000" dirty="0">
                        <a:latin typeface="Calibri" pitchFamily="34" charset="0"/>
                      </a:endParaRPr>
                    </a:p>
                  </a:txBody>
                  <a:tcPr/>
                </a:tc>
                <a:tc>
                  <a:txBody>
                    <a:bodyPr/>
                    <a:lstStyle/>
                    <a:p>
                      <a:r>
                        <a:rPr lang="en-US" sz="2000" dirty="0" smtClean="0">
                          <a:latin typeface="Calibri" pitchFamily="34" charset="0"/>
                        </a:rPr>
                        <a:t>Statement of Inward Supplies claiming</a:t>
                      </a:r>
                      <a:r>
                        <a:rPr lang="en-US" sz="2000" baseline="0" dirty="0" smtClean="0">
                          <a:latin typeface="Calibri" pitchFamily="34" charset="0"/>
                        </a:rPr>
                        <a:t> ITC</a:t>
                      </a:r>
                      <a:endParaRPr lang="en-US" sz="2000" dirty="0">
                        <a:latin typeface="Calibri" pitchFamily="34" charset="0"/>
                      </a:endParaRPr>
                    </a:p>
                  </a:txBody>
                  <a:tcPr/>
                </a:tc>
                <a:tc>
                  <a:txBody>
                    <a:bodyPr/>
                    <a:lstStyle/>
                    <a:p>
                      <a:r>
                        <a:rPr lang="en-US" sz="2000" dirty="0" smtClean="0">
                          <a:latin typeface="Calibri" pitchFamily="34" charset="0"/>
                        </a:rPr>
                        <a:t>10</a:t>
                      </a:r>
                      <a:r>
                        <a:rPr lang="en-US" sz="2000" baseline="30000" dirty="0" smtClean="0">
                          <a:latin typeface="Calibri" pitchFamily="34" charset="0"/>
                        </a:rPr>
                        <a:t>th</a:t>
                      </a:r>
                      <a:r>
                        <a:rPr lang="en-US" sz="2000" baseline="0" dirty="0" smtClean="0">
                          <a:latin typeface="Calibri" pitchFamily="34" charset="0"/>
                        </a:rPr>
                        <a:t> to </a:t>
                      </a:r>
                      <a:r>
                        <a:rPr lang="en-US" sz="2000" dirty="0" smtClean="0">
                          <a:latin typeface="Calibri" pitchFamily="34" charset="0"/>
                        </a:rPr>
                        <a:t>15</a:t>
                      </a:r>
                      <a:r>
                        <a:rPr lang="en-US" sz="2000" baseline="30000" dirty="0" smtClean="0">
                          <a:latin typeface="Calibri" pitchFamily="34" charset="0"/>
                        </a:rPr>
                        <a:t>th</a:t>
                      </a:r>
                      <a:r>
                        <a:rPr lang="en-US" sz="2000" dirty="0" smtClean="0">
                          <a:latin typeface="Calibri" pitchFamily="34" charset="0"/>
                        </a:rPr>
                        <a:t> of next month</a:t>
                      </a:r>
                      <a:endParaRPr lang="en-US" sz="2000" dirty="0">
                        <a:latin typeface="Calibri" pitchFamily="34" charset="0"/>
                      </a:endParaRPr>
                    </a:p>
                  </a:txBody>
                  <a:tcPr/>
                </a:tc>
                <a:extLst>
                  <a:ext uri="{0D108BD9-81ED-4DB2-BD59-A6C34878D82A}">
                    <a16:rowId xmlns:a16="http://schemas.microsoft.com/office/drawing/2014/main" val="10003"/>
                  </a:ext>
                </a:extLst>
              </a:tr>
              <a:tr h="370840">
                <a:tc>
                  <a:txBody>
                    <a:bodyPr/>
                    <a:lstStyle/>
                    <a:p>
                      <a:r>
                        <a:rPr lang="en-US" sz="2000" dirty="0" smtClean="0">
                          <a:latin typeface="Calibri" pitchFamily="34" charset="0"/>
                        </a:rPr>
                        <a:t>GSTR-2A</a:t>
                      </a:r>
                      <a:endParaRPr lang="en-US" sz="2000" dirty="0">
                        <a:latin typeface="Calibri" pitchFamily="34" charset="0"/>
                      </a:endParaRPr>
                    </a:p>
                  </a:txBody>
                  <a:tcPr/>
                </a:tc>
                <a:tc>
                  <a:txBody>
                    <a:bodyPr/>
                    <a:lstStyle/>
                    <a:p>
                      <a:r>
                        <a:rPr lang="en-US" sz="2000" dirty="0" smtClean="0"/>
                        <a:t>Details of inward supplies made available to the recipient on the basis of GSTR-1 furnished by the supplier</a:t>
                      </a:r>
                      <a:endParaRPr lang="en-US" sz="2000" dirty="0">
                        <a:latin typeface="Calibri" pitchFamily="34" charset="0"/>
                      </a:endParaRPr>
                    </a:p>
                  </a:txBody>
                  <a:tcPr/>
                </a:tc>
                <a:tc>
                  <a:txBody>
                    <a:bodyPr/>
                    <a:lstStyle/>
                    <a:p>
                      <a:r>
                        <a:rPr lang="en-US" sz="2000" dirty="0" smtClean="0">
                          <a:latin typeface="Calibri" pitchFamily="34" charset="0"/>
                        </a:rPr>
                        <a:t>Auto-Generated by System</a:t>
                      </a:r>
                      <a:endParaRPr lang="en-US" sz="2000" dirty="0">
                        <a:latin typeface="Calibri" pitchFamily="34" charset="0"/>
                      </a:endParaRPr>
                    </a:p>
                  </a:txBody>
                  <a:tcPr/>
                </a:tc>
                <a:extLst>
                  <a:ext uri="{0D108BD9-81ED-4DB2-BD59-A6C34878D82A}">
                    <a16:rowId xmlns:a16="http://schemas.microsoft.com/office/drawing/2014/main" val="10004"/>
                  </a:ext>
                </a:extLst>
              </a:tr>
              <a:tr h="370840">
                <a:tc>
                  <a:txBody>
                    <a:bodyPr/>
                    <a:lstStyle/>
                    <a:p>
                      <a:r>
                        <a:rPr lang="en-US" sz="2000" dirty="0" smtClean="0">
                          <a:latin typeface="Calibri" pitchFamily="34" charset="0"/>
                        </a:rPr>
                        <a:t>GSTR-3</a:t>
                      </a:r>
                      <a:endParaRPr lang="en-US" sz="2000" dirty="0">
                        <a:latin typeface="Calibri" pitchFamily="34" charset="0"/>
                      </a:endParaRPr>
                    </a:p>
                  </a:txBody>
                  <a:tcPr/>
                </a:tc>
                <a:tc>
                  <a:txBody>
                    <a:bodyPr/>
                    <a:lstStyle/>
                    <a:p>
                      <a:r>
                        <a:rPr lang="en-US" sz="2000" dirty="0" smtClean="0">
                          <a:latin typeface="Calibri" pitchFamily="34" charset="0"/>
                        </a:rPr>
                        <a:t>Monthly Return</a:t>
                      </a:r>
                      <a:endParaRPr lang="en-US" sz="2000" dirty="0">
                        <a:latin typeface="Calibri" pitchFamily="34" charset="0"/>
                      </a:endParaRPr>
                    </a:p>
                  </a:txBody>
                  <a:tcPr/>
                </a:tc>
                <a:tc>
                  <a:txBody>
                    <a:bodyPr/>
                    <a:lstStyle/>
                    <a:p>
                      <a:r>
                        <a:rPr lang="en-US" sz="2000" dirty="0" smtClean="0">
                          <a:latin typeface="Calibri" pitchFamily="34" charset="0"/>
                        </a:rPr>
                        <a:t>20</a:t>
                      </a:r>
                      <a:r>
                        <a:rPr lang="en-US" sz="2000" baseline="30000" dirty="0" smtClean="0">
                          <a:latin typeface="Calibri" pitchFamily="34" charset="0"/>
                        </a:rPr>
                        <a:t>th</a:t>
                      </a:r>
                      <a:r>
                        <a:rPr lang="en-US" sz="2000" dirty="0" smtClean="0">
                          <a:latin typeface="Calibri" pitchFamily="34" charset="0"/>
                        </a:rPr>
                        <a:t> of next month</a:t>
                      </a:r>
                      <a:endParaRPr lang="en-US" sz="2000" dirty="0">
                        <a:latin typeface="Calibri" pitchFamily="34" charset="0"/>
                      </a:endParaRPr>
                    </a:p>
                  </a:txBody>
                  <a:tcPr/>
                </a:tc>
                <a:extLst>
                  <a:ext uri="{0D108BD9-81ED-4DB2-BD59-A6C34878D82A}">
                    <a16:rowId xmlns:a16="http://schemas.microsoft.com/office/drawing/2014/main" val="10005"/>
                  </a:ext>
                </a:extLst>
              </a:tr>
            </a:tbl>
          </a:graphicData>
        </a:graphic>
      </p:graphicFrame>
      <p:sp>
        <p:nvSpPr>
          <p:cNvPr id="3" name="Title 2"/>
          <p:cNvSpPr>
            <a:spLocks noGrp="1"/>
          </p:cNvSpPr>
          <p:nvPr>
            <p:ph type="title"/>
          </p:nvPr>
        </p:nvSpPr>
        <p:spPr>
          <a:xfrm>
            <a:off x="1373188" y="431800"/>
            <a:ext cx="9601200" cy="1485900"/>
          </a:xfrm>
        </p:spPr>
        <p:txBody>
          <a:bodyPr>
            <a:normAutofit/>
          </a:bodyPr>
          <a:lstStyle/>
          <a:p>
            <a:r>
              <a:rPr lang="en-US" sz="5400" dirty="0" smtClean="0"/>
              <a:t>Types Of Returns</a:t>
            </a:r>
            <a:endParaRPr lang="en-IN" sz="5400" dirty="0"/>
          </a:p>
        </p:txBody>
      </p:sp>
    </p:spTree>
    <p:extLst>
      <p:ext uri="{BB962C8B-B14F-4D97-AF65-F5344CB8AC3E}">
        <p14:creationId xmlns:p14="http://schemas.microsoft.com/office/powerpoint/2010/main" val="14105325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noGrp="1"/>
          </p:cNvGraphicFramePr>
          <p:nvPr>
            <p:ph idx="1"/>
            <p:extLst>
              <p:ext uri="{D42A27DB-BD31-4B8C-83A1-F6EECF244321}">
                <p14:modId xmlns:p14="http://schemas.microsoft.com/office/powerpoint/2010/main" val="2804023507"/>
              </p:ext>
            </p:extLst>
          </p:nvPr>
        </p:nvGraphicFramePr>
        <p:xfrm>
          <a:off x="2149476" y="596900"/>
          <a:ext cx="8074025" cy="5699760"/>
        </p:xfrm>
        <a:graphic>
          <a:graphicData uri="http://schemas.openxmlformats.org/drawingml/2006/table">
            <a:tbl>
              <a:tblPr firstRow="1" bandRow="1">
                <a:tableStyleId>{5C22544A-7EE6-4342-B048-85BDC9FD1C3A}</a:tableStyleId>
              </a:tblPr>
              <a:tblGrid>
                <a:gridCol w="1292225">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tblGrid>
              <a:tr h="370840">
                <a:tc>
                  <a:txBody>
                    <a:bodyPr/>
                    <a:lstStyle/>
                    <a:p>
                      <a:r>
                        <a:rPr lang="en-US" sz="2000" dirty="0" smtClean="0">
                          <a:latin typeface="+mj-lt"/>
                        </a:rPr>
                        <a:t>Format</a:t>
                      </a:r>
                      <a:endParaRPr lang="en-US" sz="2000" dirty="0">
                        <a:latin typeface="+mj-lt"/>
                      </a:endParaRPr>
                    </a:p>
                  </a:txBody>
                  <a:tcPr/>
                </a:tc>
                <a:tc>
                  <a:txBody>
                    <a:bodyPr/>
                    <a:lstStyle/>
                    <a:p>
                      <a:r>
                        <a:rPr lang="en-US" sz="2000" dirty="0" smtClean="0">
                          <a:latin typeface="+mj-lt"/>
                        </a:rPr>
                        <a:t>Description</a:t>
                      </a:r>
                      <a:endParaRPr lang="en-US" sz="2000" dirty="0">
                        <a:latin typeface="+mj-lt"/>
                      </a:endParaRPr>
                    </a:p>
                  </a:txBody>
                  <a:tcPr/>
                </a:tc>
                <a:tc>
                  <a:txBody>
                    <a:bodyPr/>
                    <a:lstStyle/>
                    <a:p>
                      <a:r>
                        <a:rPr lang="en-US" sz="2000" dirty="0" smtClean="0">
                          <a:latin typeface="+mj-lt"/>
                        </a:rPr>
                        <a:t>Due date</a:t>
                      </a:r>
                      <a:endParaRPr lang="en-US" sz="2000" dirty="0">
                        <a:latin typeface="+mj-lt"/>
                      </a:endParaRPr>
                    </a:p>
                  </a:txBody>
                  <a:tcPr/>
                </a:tc>
                <a:extLst>
                  <a:ext uri="{0D108BD9-81ED-4DB2-BD59-A6C34878D82A}">
                    <a16:rowId xmlns:a16="http://schemas.microsoft.com/office/drawing/2014/main" val="10000"/>
                  </a:ext>
                </a:extLst>
              </a:tr>
              <a:tr h="370840">
                <a:tc>
                  <a:txBody>
                    <a:bodyPr/>
                    <a:lstStyle/>
                    <a:p>
                      <a:r>
                        <a:rPr lang="en-US" sz="2000" dirty="0" smtClean="0">
                          <a:latin typeface="+mj-lt"/>
                        </a:rPr>
                        <a:t>GSTR-4</a:t>
                      </a:r>
                      <a:endParaRPr lang="en-US" sz="2000" dirty="0">
                        <a:latin typeface="+mj-lt"/>
                      </a:endParaRPr>
                    </a:p>
                  </a:txBody>
                  <a:tcPr/>
                </a:tc>
                <a:tc>
                  <a:txBody>
                    <a:bodyPr/>
                    <a:lstStyle/>
                    <a:p>
                      <a:r>
                        <a:rPr lang="en-US" sz="2000" dirty="0" smtClean="0">
                          <a:latin typeface="+mj-lt"/>
                        </a:rPr>
                        <a:t>Quarterly Returns</a:t>
                      </a:r>
                      <a:r>
                        <a:rPr lang="en-US" sz="2000" baseline="0" dirty="0" smtClean="0">
                          <a:latin typeface="+mj-lt"/>
                        </a:rPr>
                        <a:t> for Compounding suppliers</a:t>
                      </a:r>
                      <a:endParaRPr lang="en-US" sz="2000" dirty="0">
                        <a:latin typeface="+mj-lt"/>
                      </a:endParaRPr>
                    </a:p>
                  </a:txBody>
                  <a:tcPr/>
                </a:tc>
                <a:tc>
                  <a:txBody>
                    <a:bodyPr/>
                    <a:lstStyle/>
                    <a:p>
                      <a:r>
                        <a:rPr lang="en-US" sz="2000" dirty="0" smtClean="0">
                          <a:latin typeface="+mj-lt"/>
                        </a:rPr>
                        <a:t>18</a:t>
                      </a:r>
                      <a:r>
                        <a:rPr lang="en-US" sz="2000" baseline="30000" dirty="0" smtClean="0">
                          <a:latin typeface="+mj-lt"/>
                        </a:rPr>
                        <a:t>th</a:t>
                      </a:r>
                      <a:r>
                        <a:rPr lang="en-US" sz="2000" dirty="0" smtClean="0">
                          <a:latin typeface="+mj-lt"/>
                        </a:rPr>
                        <a:t> of</a:t>
                      </a:r>
                      <a:r>
                        <a:rPr lang="en-US" sz="2000" baseline="0" dirty="0" smtClean="0">
                          <a:latin typeface="+mj-lt"/>
                        </a:rPr>
                        <a:t> month in next quarter</a:t>
                      </a:r>
                      <a:endParaRPr lang="en-US" sz="2000" dirty="0">
                        <a:latin typeface="+mj-lt"/>
                      </a:endParaRPr>
                    </a:p>
                  </a:txBody>
                  <a:tcPr/>
                </a:tc>
                <a:extLst>
                  <a:ext uri="{0D108BD9-81ED-4DB2-BD59-A6C34878D82A}">
                    <a16:rowId xmlns:a16="http://schemas.microsoft.com/office/drawing/2014/main" val="10001"/>
                  </a:ext>
                </a:extLst>
              </a:tr>
              <a:tr h="370840">
                <a:tc>
                  <a:txBody>
                    <a:bodyPr/>
                    <a:lstStyle/>
                    <a:p>
                      <a:r>
                        <a:rPr lang="en-US" sz="2000" dirty="0" smtClean="0">
                          <a:latin typeface="+mj-lt"/>
                        </a:rPr>
                        <a:t>GSTR-5</a:t>
                      </a:r>
                      <a:endParaRPr lang="en-US" sz="2000" dirty="0">
                        <a:latin typeface="+mj-lt"/>
                      </a:endParaRPr>
                    </a:p>
                  </a:txBody>
                  <a:tcPr/>
                </a:tc>
                <a:tc>
                  <a:txBody>
                    <a:bodyPr/>
                    <a:lstStyle/>
                    <a:p>
                      <a:r>
                        <a:rPr lang="en-US" sz="2000" dirty="0" smtClean="0">
                          <a:latin typeface="+mj-lt"/>
                        </a:rPr>
                        <a:t>Return</a:t>
                      </a:r>
                      <a:r>
                        <a:rPr lang="en-US" sz="2000" baseline="0" dirty="0" smtClean="0">
                          <a:latin typeface="+mj-lt"/>
                        </a:rPr>
                        <a:t> for Non-resident suppliers</a:t>
                      </a:r>
                      <a:endParaRPr lang="en-US" sz="2000" dirty="0">
                        <a:latin typeface="+mj-lt"/>
                      </a:endParaRPr>
                    </a:p>
                  </a:txBody>
                  <a:tcPr/>
                </a:tc>
                <a:tc>
                  <a:txBody>
                    <a:bodyPr/>
                    <a:lstStyle/>
                    <a:p>
                      <a:r>
                        <a:rPr lang="en-US" sz="2000" dirty="0" smtClean="0">
                          <a:latin typeface="+mj-lt"/>
                        </a:rPr>
                        <a:t>20</a:t>
                      </a:r>
                      <a:r>
                        <a:rPr lang="en-US" sz="2000" baseline="30000" dirty="0" smtClean="0">
                          <a:latin typeface="+mj-lt"/>
                        </a:rPr>
                        <a:t>th</a:t>
                      </a:r>
                      <a:r>
                        <a:rPr lang="en-US" sz="2000" dirty="0" smtClean="0">
                          <a:latin typeface="+mj-lt"/>
                        </a:rPr>
                        <a:t> of next month</a:t>
                      </a:r>
                      <a:endParaRPr lang="en-US" sz="2000" dirty="0">
                        <a:latin typeface="+mj-lt"/>
                      </a:endParaRPr>
                    </a:p>
                  </a:txBody>
                  <a:tcPr/>
                </a:tc>
                <a:extLst>
                  <a:ext uri="{0D108BD9-81ED-4DB2-BD59-A6C34878D82A}">
                    <a16:rowId xmlns:a16="http://schemas.microsoft.com/office/drawing/2014/main" val="10002"/>
                  </a:ext>
                </a:extLst>
              </a:tr>
              <a:tr h="370840">
                <a:tc>
                  <a:txBody>
                    <a:bodyPr/>
                    <a:lstStyle/>
                    <a:p>
                      <a:r>
                        <a:rPr lang="en-US" sz="2000" dirty="0" smtClean="0">
                          <a:latin typeface="+mj-lt"/>
                        </a:rPr>
                        <a:t>GSTR-6</a:t>
                      </a:r>
                      <a:endParaRPr lang="en-US" sz="2000" dirty="0">
                        <a:latin typeface="+mj-lt"/>
                      </a:endParaRPr>
                    </a:p>
                  </a:txBody>
                  <a:tcPr/>
                </a:tc>
                <a:tc>
                  <a:txBody>
                    <a:bodyPr/>
                    <a:lstStyle/>
                    <a:p>
                      <a:r>
                        <a:rPr lang="en-US" sz="2000" dirty="0" smtClean="0">
                          <a:latin typeface="+mj-lt"/>
                        </a:rPr>
                        <a:t>Return for</a:t>
                      </a:r>
                      <a:r>
                        <a:rPr lang="en-US" sz="2000" baseline="0" dirty="0" smtClean="0">
                          <a:latin typeface="+mj-lt"/>
                        </a:rPr>
                        <a:t> ISD</a:t>
                      </a:r>
                      <a:endParaRPr lang="en-US" sz="2000" dirty="0">
                        <a:latin typeface="+mj-lt"/>
                      </a:endParaRPr>
                    </a:p>
                  </a:txBody>
                  <a:tcPr/>
                </a:tc>
                <a:tc>
                  <a:txBody>
                    <a:bodyPr/>
                    <a:lstStyle/>
                    <a:p>
                      <a:r>
                        <a:rPr lang="en-US" sz="2000" dirty="0" smtClean="0">
                          <a:latin typeface="+mj-lt"/>
                        </a:rPr>
                        <a:t>13</a:t>
                      </a:r>
                      <a:r>
                        <a:rPr lang="en-US" sz="2000" baseline="30000" dirty="0" smtClean="0">
                          <a:latin typeface="+mj-lt"/>
                        </a:rPr>
                        <a:t>th</a:t>
                      </a:r>
                      <a:r>
                        <a:rPr lang="en-US" sz="2000" dirty="0" smtClean="0">
                          <a:latin typeface="+mj-lt"/>
                        </a:rPr>
                        <a:t> of next month</a:t>
                      </a:r>
                      <a:endParaRPr lang="en-US" sz="2000" dirty="0">
                        <a:latin typeface="+mj-lt"/>
                      </a:endParaRPr>
                    </a:p>
                  </a:txBody>
                  <a:tcPr/>
                </a:tc>
                <a:extLst>
                  <a:ext uri="{0D108BD9-81ED-4DB2-BD59-A6C34878D82A}">
                    <a16:rowId xmlns:a16="http://schemas.microsoft.com/office/drawing/2014/main" val="10003"/>
                  </a:ext>
                </a:extLst>
              </a:tr>
              <a:tr h="370840">
                <a:tc>
                  <a:txBody>
                    <a:bodyPr/>
                    <a:lstStyle/>
                    <a:p>
                      <a:r>
                        <a:rPr lang="en-US" sz="2000" dirty="0" smtClean="0">
                          <a:latin typeface="+mj-lt"/>
                        </a:rPr>
                        <a:t>GSTR-7</a:t>
                      </a:r>
                      <a:endParaRPr lang="en-US" sz="2000" dirty="0">
                        <a:latin typeface="+mj-lt"/>
                      </a:endParaRPr>
                    </a:p>
                  </a:txBody>
                  <a:tcPr/>
                </a:tc>
                <a:tc>
                  <a:txBody>
                    <a:bodyPr/>
                    <a:lstStyle/>
                    <a:p>
                      <a:r>
                        <a:rPr lang="en-US" sz="2000" dirty="0" smtClean="0">
                          <a:latin typeface="+mj-lt"/>
                        </a:rPr>
                        <a:t>Return</a:t>
                      </a:r>
                      <a:r>
                        <a:rPr lang="en-US" sz="2000" baseline="0" dirty="0" smtClean="0">
                          <a:latin typeface="+mj-lt"/>
                        </a:rPr>
                        <a:t> for TDS Deductors</a:t>
                      </a:r>
                      <a:endParaRPr lang="en-US" sz="2000" dirty="0">
                        <a:latin typeface="+mj-lt"/>
                      </a:endParaRPr>
                    </a:p>
                  </a:txBody>
                  <a:tcPr/>
                </a:tc>
                <a:tc>
                  <a:txBody>
                    <a:bodyPr/>
                    <a:lstStyle/>
                    <a:p>
                      <a:r>
                        <a:rPr lang="en-US" sz="2000" dirty="0" smtClean="0">
                          <a:latin typeface="+mj-lt"/>
                        </a:rPr>
                        <a:t>10</a:t>
                      </a:r>
                      <a:r>
                        <a:rPr lang="en-US" sz="2000" baseline="30000" dirty="0" smtClean="0">
                          <a:latin typeface="+mj-lt"/>
                        </a:rPr>
                        <a:t>th</a:t>
                      </a:r>
                      <a:r>
                        <a:rPr lang="en-US" sz="2000" dirty="0" smtClean="0">
                          <a:latin typeface="+mj-lt"/>
                        </a:rPr>
                        <a:t> of next month</a:t>
                      </a:r>
                      <a:endParaRPr lang="en-US" sz="2000" dirty="0">
                        <a:latin typeface="+mj-lt"/>
                      </a:endParaRPr>
                    </a:p>
                  </a:txBody>
                  <a:tcPr/>
                </a:tc>
                <a:extLst>
                  <a:ext uri="{0D108BD9-81ED-4DB2-BD59-A6C34878D82A}">
                    <a16:rowId xmlns:a16="http://schemas.microsoft.com/office/drawing/2014/main" val="10004"/>
                  </a:ext>
                </a:extLst>
              </a:tr>
              <a:tr h="370840">
                <a:tc>
                  <a:txBody>
                    <a:bodyPr/>
                    <a:lstStyle/>
                    <a:p>
                      <a:r>
                        <a:rPr lang="en-US" sz="2000" dirty="0" smtClean="0">
                          <a:latin typeface="+mj-lt"/>
                        </a:rPr>
                        <a:t>GSTR-8</a:t>
                      </a:r>
                      <a:endParaRPr lang="en-US" sz="2000" dirty="0">
                        <a:latin typeface="+mj-lt"/>
                      </a:endParaRPr>
                    </a:p>
                  </a:txBody>
                  <a:tcPr/>
                </a:tc>
                <a:tc>
                  <a:txBody>
                    <a:bodyPr/>
                    <a:lstStyle/>
                    <a:p>
                      <a:r>
                        <a:rPr lang="en-US" sz="2000" dirty="0" smtClean="0">
                          <a:latin typeface="+mj-lt"/>
                        </a:rPr>
                        <a:t>Details of supplies effected through e-commerce operator and the amount of tax collected </a:t>
                      </a:r>
                      <a:endParaRPr lang="en-US" sz="2000" dirty="0">
                        <a:latin typeface="+mj-lt"/>
                      </a:endParaRPr>
                    </a:p>
                  </a:txBody>
                  <a:tcPr/>
                </a:tc>
                <a:tc>
                  <a:txBody>
                    <a:bodyPr/>
                    <a:lstStyle/>
                    <a:p>
                      <a:r>
                        <a:rPr lang="en-US" sz="2000" dirty="0" smtClean="0">
                          <a:latin typeface="+mj-lt"/>
                        </a:rPr>
                        <a:t>10</a:t>
                      </a:r>
                      <a:r>
                        <a:rPr lang="en-US" sz="2000" baseline="30000" dirty="0" smtClean="0">
                          <a:latin typeface="+mj-lt"/>
                        </a:rPr>
                        <a:t>th</a:t>
                      </a:r>
                      <a:r>
                        <a:rPr lang="en-US" sz="2000" dirty="0" smtClean="0">
                          <a:latin typeface="+mj-lt"/>
                        </a:rPr>
                        <a:t> of next</a:t>
                      </a:r>
                      <a:r>
                        <a:rPr lang="en-US" sz="2000" baseline="0" dirty="0" smtClean="0">
                          <a:latin typeface="+mj-lt"/>
                        </a:rPr>
                        <a:t> month</a:t>
                      </a:r>
                      <a:endParaRPr lang="en-US" sz="2000" dirty="0">
                        <a:latin typeface="+mj-lt"/>
                      </a:endParaRPr>
                    </a:p>
                  </a:txBody>
                  <a:tcPr/>
                </a:tc>
                <a:extLst>
                  <a:ext uri="{0D108BD9-81ED-4DB2-BD59-A6C34878D82A}">
                    <a16:rowId xmlns:a16="http://schemas.microsoft.com/office/drawing/2014/main" val="10005"/>
                  </a:ext>
                </a:extLst>
              </a:tr>
              <a:tr h="370840">
                <a:tc>
                  <a:txBody>
                    <a:bodyPr/>
                    <a:lstStyle/>
                    <a:p>
                      <a:r>
                        <a:rPr lang="en-US" sz="2000" dirty="0" smtClean="0">
                          <a:latin typeface="+mj-lt"/>
                        </a:rPr>
                        <a:t>GSTR-9</a:t>
                      </a:r>
                      <a:endParaRPr lang="en-US" sz="2000" dirty="0">
                        <a:latin typeface="+mj-lt"/>
                      </a:endParaRPr>
                    </a:p>
                  </a:txBody>
                  <a:tcPr/>
                </a:tc>
                <a:tc>
                  <a:txBody>
                    <a:bodyPr/>
                    <a:lstStyle/>
                    <a:p>
                      <a:r>
                        <a:rPr lang="en-US" sz="2000" dirty="0" smtClean="0">
                          <a:latin typeface="+mj-lt"/>
                        </a:rPr>
                        <a:t>Annual Return</a:t>
                      </a:r>
                      <a:endParaRPr lang="en-US" sz="2000" dirty="0">
                        <a:latin typeface="+mj-lt"/>
                      </a:endParaRPr>
                    </a:p>
                  </a:txBody>
                  <a:tcPr/>
                </a:tc>
                <a:tc>
                  <a:txBody>
                    <a:bodyPr/>
                    <a:lstStyle/>
                    <a:p>
                      <a:r>
                        <a:rPr lang="en-US" sz="2000" dirty="0" smtClean="0">
                          <a:latin typeface="+mj-lt"/>
                        </a:rPr>
                        <a:t>31</a:t>
                      </a:r>
                      <a:r>
                        <a:rPr lang="en-US" sz="2000" baseline="30000" dirty="0" smtClean="0">
                          <a:latin typeface="+mj-lt"/>
                        </a:rPr>
                        <a:t>st</a:t>
                      </a:r>
                      <a:r>
                        <a:rPr lang="en-US" sz="2000" dirty="0" smtClean="0">
                          <a:latin typeface="+mj-lt"/>
                        </a:rPr>
                        <a:t> December</a:t>
                      </a:r>
                      <a:endParaRPr lang="en-US" sz="2000" dirty="0">
                        <a:latin typeface="+mj-lt"/>
                      </a:endParaRPr>
                    </a:p>
                  </a:txBody>
                  <a:tcPr/>
                </a:tc>
                <a:extLst>
                  <a:ext uri="{0D108BD9-81ED-4DB2-BD59-A6C34878D82A}">
                    <a16:rowId xmlns:a16="http://schemas.microsoft.com/office/drawing/2014/main" val="10006"/>
                  </a:ext>
                </a:extLst>
              </a:tr>
              <a:tr h="370840">
                <a:tc>
                  <a:txBody>
                    <a:bodyPr/>
                    <a:lstStyle/>
                    <a:p>
                      <a:r>
                        <a:rPr lang="en-US" sz="2000" dirty="0" smtClean="0">
                          <a:latin typeface="+mj-lt"/>
                        </a:rPr>
                        <a:t>GSTR-10</a:t>
                      </a:r>
                      <a:endParaRPr lang="en-US" sz="2000" dirty="0">
                        <a:latin typeface="+mj-lt"/>
                      </a:endParaRPr>
                    </a:p>
                  </a:txBody>
                  <a:tcPr/>
                </a:tc>
                <a:tc>
                  <a:txBody>
                    <a:bodyPr/>
                    <a:lstStyle/>
                    <a:p>
                      <a:r>
                        <a:rPr lang="en-US" sz="2000" dirty="0" smtClean="0">
                          <a:latin typeface="+mj-lt"/>
                        </a:rPr>
                        <a:t>Final return</a:t>
                      </a:r>
                      <a:endParaRPr lang="en-US" sz="2000" dirty="0">
                        <a:latin typeface="+mj-lt"/>
                      </a:endParaRPr>
                    </a:p>
                  </a:txBody>
                  <a:tcPr/>
                </a:tc>
                <a:tc>
                  <a:txBody>
                    <a:bodyPr/>
                    <a:lstStyle/>
                    <a:p>
                      <a:r>
                        <a:rPr lang="en-US" sz="2000" dirty="0" smtClean="0">
                          <a:latin typeface="+mj-lt"/>
                        </a:rPr>
                        <a:t>Within</a:t>
                      </a:r>
                      <a:r>
                        <a:rPr lang="en-US" sz="2000" baseline="0" dirty="0" smtClean="0">
                          <a:latin typeface="+mj-lt"/>
                        </a:rPr>
                        <a:t> 3 months of cancellation of Registration</a:t>
                      </a:r>
                      <a:endParaRPr lang="en-US" sz="2000" dirty="0">
                        <a:latin typeface="+mj-lt"/>
                      </a:endParaRPr>
                    </a:p>
                  </a:txBody>
                  <a:tcPr/>
                </a:tc>
                <a:extLst>
                  <a:ext uri="{0D108BD9-81ED-4DB2-BD59-A6C34878D82A}">
                    <a16:rowId xmlns:a16="http://schemas.microsoft.com/office/drawing/2014/main" val="10007"/>
                  </a:ext>
                </a:extLst>
              </a:tr>
              <a:tr h="370840">
                <a:tc>
                  <a:txBody>
                    <a:bodyPr/>
                    <a:lstStyle/>
                    <a:p>
                      <a:r>
                        <a:rPr lang="en-US" sz="2000" dirty="0" smtClean="0">
                          <a:latin typeface="+mj-lt"/>
                        </a:rPr>
                        <a:t>GSTR-11</a:t>
                      </a:r>
                      <a:endParaRPr lang="en-US" sz="2000" dirty="0">
                        <a:latin typeface="+mj-lt"/>
                      </a:endParaRPr>
                    </a:p>
                  </a:txBody>
                  <a:tcPr/>
                </a:tc>
                <a:tc>
                  <a:txBody>
                    <a:bodyPr/>
                    <a:lstStyle/>
                    <a:p>
                      <a:r>
                        <a:rPr lang="en-US" sz="2000" dirty="0" smtClean="0">
                          <a:latin typeface="+mj-lt"/>
                        </a:rPr>
                        <a:t>Details of inward supplies to be furnished by a person having UIN</a:t>
                      </a:r>
                      <a:endParaRPr lang="en-US" sz="2000" dirty="0">
                        <a:latin typeface="+mj-lt"/>
                      </a:endParaRPr>
                    </a:p>
                  </a:txBody>
                  <a:tcPr/>
                </a:tc>
                <a:tc>
                  <a:txBody>
                    <a:bodyPr/>
                    <a:lstStyle/>
                    <a:p>
                      <a:r>
                        <a:rPr lang="en-US" sz="2000" dirty="0" smtClean="0">
                          <a:latin typeface="+mj-lt"/>
                        </a:rPr>
                        <a:t>28</a:t>
                      </a:r>
                      <a:r>
                        <a:rPr lang="en-US" sz="2000" baseline="30000" dirty="0" smtClean="0">
                          <a:latin typeface="+mj-lt"/>
                        </a:rPr>
                        <a:t>th</a:t>
                      </a:r>
                      <a:r>
                        <a:rPr lang="en-US" sz="2000" dirty="0" smtClean="0">
                          <a:latin typeface="+mj-lt"/>
                        </a:rPr>
                        <a:t> of next month</a:t>
                      </a:r>
                      <a:endParaRPr lang="en-US" sz="2000" dirty="0">
                        <a:latin typeface="+mj-lt"/>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8503326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333500" y="1333500"/>
            <a:ext cx="10185400" cy="5156200"/>
          </a:xfrm>
        </p:spPr>
        <p:txBody>
          <a:bodyPr>
            <a:noAutofit/>
          </a:bodyPr>
          <a:lstStyle/>
          <a:p>
            <a:r>
              <a:rPr lang="en-US" sz="1600" dirty="0"/>
              <a:t>Basic details – GSTIN, Name, period, Turnover in last financial </a:t>
            </a:r>
            <a:r>
              <a:rPr lang="en-US" sz="1600" dirty="0" smtClean="0"/>
              <a:t>year–mostly </a:t>
            </a:r>
            <a:r>
              <a:rPr lang="en-US" sz="1600" dirty="0"/>
              <a:t>auto-populated</a:t>
            </a:r>
          </a:p>
          <a:p>
            <a:r>
              <a:rPr lang="en-US" sz="1600" dirty="0"/>
              <a:t>Invoice level details </a:t>
            </a:r>
          </a:p>
          <a:p>
            <a:pPr marL="344488" indent="0">
              <a:buNone/>
            </a:pPr>
            <a:r>
              <a:rPr lang="en-US" sz="1600" dirty="0"/>
              <a:t>B2B supplies, interstate and intrastate, interstate B2C supplies more than Rs. 2.5 </a:t>
            </a:r>
            <a:r>
              <a:rPr lang="en-US" sz="1600" dirty="0" err="1"/>
              <a:t>lakh</a:t>
            </a:r>
            <a:endParaRPr lang="en-US" sz="1600" dirty="0"/>
          </a:p>
          <a:p>
            <a:pPr lvl="1"/>
            <a:r>
              <a:rPr lang="en-US" sz="1400" dirty="0"/>
              <a:t>GSTIN of recipient</a:t>
            </a:r>
          </a:p>
          <a:p>
            <a:pPr lvl="1"/>
            <a:r>
              <a:rPr lang="en-US" sz="1400" dirty="0"/>
              <a:t>Invoice details – Number, date, Value, HSN, Taxable value,</a:t>
            </a:r>
          </a:p>
          <a:p>
            <a:pPr lvl="1"/>
            <a:r>
              <a:rPr lang="en-US" sz="1400" dirty="0"/>
              <a:t>Tax – IGST, CGST, SGST – Rate and Tax amount</a:t>
            </a:r>
          </a:p>
          <a:p>
            <a:pPr lvl="1"/>
            <a:r>
              <a:rPr lang="en-US" sz="1400" dirty="0"/>
              <a:t>Place of Supply </a:t>
            </a:r>
          </a:p>
          <a:p>
            <a:r>
              <a:rPr lang="en-US" sz="1600" dirty="0"/>
              <a:t>Reverse Charge</a:t>
            </a:r>
          </a:p>
          <a:p>
            <a:r>
              <a:rPr lang="en-US" sz="1600" dirty="0"/>
              <a:t>Details of supplies where no invoices raised</a:t>
            </a:r>
          </a:p>
          <a:p>
            <a:pPr lvl="1"/>
            <a:r>
              <a:rPr lang="en-US" sz="1400" dirty="0"/>
              <a:t>Advances received;	Free Supply</a:t>
            </a:r>
          </a:p>
          <a:p>
            <a:r>
              <a:rPr lang="en-US" sz="1600" dirty="0"/>
              <a:t>Credit and Debit Notes – linkage to original invoice</a:t>
            </a:r>
          </a:p>
          <a:p>
            <a:pPr lvl="1"/>
            <a:r>
              <a:rPr lang="en-US" sz="1400" dirty="0"/>
              <a:t>Document number</a:t>
            </a:r>
          </a:p>
          <a:p>
            <a:pPr lvl="1"/>
            <a:r>
              <a:rPr lang="en-US" sz="1400" dirty="0"/>
              <a:t>Original Invoice Number</a:t>
            </a:r>
          </a:p>
          <a:p>
            <a:pPr lvl="1"/>
            <a:r>
              <a:rPr lang="en-US" sz="1400" dirty="0"/>
              <a:t>Differential amount and differential tax</a:t>
            </a:r>
          </a:p>
          <a:p>
            <a:pPr lvl="1"/>
            <a:r>
              <a:rPr lang="en-US" sz="1400" dirty="0"/>
              <a:t>(relevant for interstate supplies</a:t>
            </a:r>
            <a:r>
              <a:rPr lang="en-US" sz="1400" dirty="0" smtClean="0"/>
              <a:t>)</a:t>
            </a:r>
            <a:endParaRPr lang="en-US" sz="1400" dirty="0"/>
          </a:p>
        </p:txBody>
      </p:sp>
      <p:sp>
        <p:nvSpPr>
          <p:cNvPr id="3" name="Title 2"/>
          <p:cNvSpPr>
            <a:spLocks noGrp="1"/>
          </p:cNvSpPr>
          <p:nvPr>
            <p:ph type="title"/>
          </p:nvPr>
        </p:nvSpPr>
        <p:spPr>
          <a:xfrm>
            <a:off x="1333500" y="317500"/>
            <a:ext cx="9601200" cy="1485900"/>
          </a:xfrm>
        </p:spPr>
        <p:txBody>
          <a:bodyPr/>
          <a:lstStyle/>
          <a:p>
            <a:r>
              <a:rPr lang="en-US" dirty="0" smtClean="0"/>
              <a:t>GSTR-1 (Information)</a:t>
            </a:r>
            <a:endParaRPr lang="en-IN" dirty="0"/>
          </a:p>
        </p:txBody>
      </p:sp>
    </p:spTree>
    <p:extLst>
      <p:ext uri="{BB962C8B-B14F-4D97-AF65-F5344CB8AC3E}">
        <p14:creationId xmlns:p14="http://schemas.microsoft.com/office/powerpoint/2010/main" val="42522695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991544" y="1828801"/>
            <a:ext cx="8229600" cy="4525963"/>
          </a:xfrm>
        </p:spPr>
        <p:txBody>
          <a:bodyPr/>
          <a:lstStyle/>
          <a:p>
            <a:r>
              <a:rPr lang="en-US" sz="1600" dirty="0"/>
              <a:t>Details of exports – with and without payment of tax</a:t>
            </a:r>
          </a:p>
          <a:p>
            <a:pPr lvl="1"/>
            <a:r>
              <a:rPr lang="en-US" sz="1400" dirty="0"/>
              <a:t>Invoice details, Shipping Bill/Bill of Export, tax details</a:t>
            </a:r>
          </a:p>
          <a:p>
            <a:r>
              <a:rPr lang="en-US" sz="1600" dirty="0"/>
              <a:t>Details of exempt, Nil rated and Non-GST supplies</a:t>
            </a:r>
          </a:p>
          <a:p>
            <a:pPr lvl="1"/>
            <a:r>
              <a:rPr lang="en-US" sz="1400" dirty="0"/>
              <a:t>Interstate and Intrastate B2B and B2C supplies</a:t>
            </a:r>
          </a:p>
          <a:p>
            <a:r>
              <a:rPr lang="en-US" sz="1600" b="1" dirty="0"/>
              <a:t>Amendment of any of the above details filed in previous </a:t>
            </a:r>
            <a:r>
              <a:rPr lang="en-US" sz="1600" b="1" dirty="0" smtClean="0"/>
              <a:t>months</a:t>
            </a:r>
            <a:endParaRPr lang="en-US" dirty="0" smtClean="0"/>
          </a:p>
          <a:p>
            <a:r>
              <a:rPr lang="en-US" sz="1600" dirty="0"/>
              <a:t>Details of outward supplies as added, corrected or deleted by the </a:t>
            </a:r>
            <a:r>
              <a:rPr lang="en-US" sz="1600" dirty="0" smtClean="0"/>
              <a:t>recipient</a:t>
            </a:r>
            <a:endParaRPr lang="en-US" sz="1600" dirty="0"/>
          </a:p>
          <a:p>
            <a:r>
              <a:rPr lang="en-US" sz="1600" dirty="0"/>
              <a:t>Auto Generated/populated</a:t>
            </a:r>
          </a:p>
        </p:txBody>
      </p:sp>
      <p:sp>
        <p:nvSpPr>
          <p:cNvPr id="3" name="Title 2"/>
          <p:cNvSpPr>
            <a:spLocks noGrp="1"/>
          </p:cNvSpPr>
          <p:nvPr>
            <p:ph type="title"/>
          </p:nvPr>
        </p:nvSpPr>
        <p:spPr>
          <a:xfrm>
            <a:off x="1305744" y="508001"/>
            <a:ext cx="9601200" cy="1485900"/>
          </a:xfrm>
        </p:spPr>
        <p:txBody>
          <a:bodyPr/>
          <a:lstStyle/>
          <a:p>
            <a:r>
              <a:rPr lang="en-US" dirty="0" smtClean="0"/>
              <a:t>GSTR-1A </a:t>
            </a:r>
            <a:endParaRPr lang="en-IN" dirty="0"/>
          </a:p>
        </p:txBody>
      </p:sp>
    </p:spTree>
    <p:extLst>
      <p:ext uri="{BB962C8B-B14F-4D97-AF65-F5344CB8AC3E}">
        <p14:creationId xmlns:p14="http://schemas.microsoft.com/office/powerpoint/2010/main" val="4237934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752600" y="1371600"/>
            <a:ext cx="8839200" cy="5334000"/>
          </a:xfrm>
        </p:spPr>
        <p:txBody>
          <a:bodyPr>
            <a:normAutofit fontScale="85000" lnSpcReduction="20000"/>
          </a:bodyPr>
          <a:lstStyle/>
          <a:p>
            <a:r>
              <a:rPr lang="en-US" dirty="0" smtClean="0"/>
              <a:t>Statement of Inwards Supplies</a:t>
            </a:r>
          </a:p>
          <a:p>
            <a:pPr lvl="1"/>
            <a:r>
              <a:rPr lang="en-US" dirty="0" smtClean="0"/>
              <a:t>Auto-populated from Statements of outward supplies</a:t>
            </a:r>
          </a:p>
          <a:p>
            <a:pPr lvl="1"/>
            <a:r>
              <a:rPr lang="en-US" dirty="0" smtClean="0"/>
              <a:t>Claimed – non auto-populated</a:t>
            </a:r>
          </a:p>
          <a:p>
            <a:pPr lvl="1"/>
            <a:r>
              <a:rPr lang="en-US" dirty="0" smtClean="0"/>
              <a:t>Supplies attracting reverse charge</a:t>
            </a:r>
          </a:p>
          <a:p>
            <a:r>
              <a:rPr lang="en-US" dirty="0" smtClean="0"/>
              <a:t>Invoice level details</a:t>
            </a:r>
          </a:p>
          <a:p>
            <a:pPr lvl="1"/>
            <a:r>
              <a:rPr lang="en-US" dirty="0" smtClean="0"/>
              <a:t>As in statement of outward supplies</a:t>
            </a:r>
          </a:p>
          <a:p>
            <a:pPr lvl="1"/>
            <a:r>
              <a:rPr lang="en-US" dirty="0" smtClean="0"/>
              <a:t>Input Tax Credit available, eligibility and availed</a:t>
            </a:r>
          </a:p>
          <a:p>
            <a:r>
              <a:rPr lang="en-US" dirty="0" smtClean="0"/>
              <a:t>Import of Services</a:t>
            </a:r>
          </a:p>
          <a:p>
            <a:pPr lvl="1"/>
            <a:r>
              <a:rPr lang="en-US" dirty="0" smtClean="0"/>
              <a:t>Invoice details, IGST rate and amount, ITC </a:t>
            </a:r>
          </a:p>
          <a:p>
            <a:r>
              <a:rPr lang="en-US" dirty="0"/>
              <a:t>Details of credit and debit notes</a:t>
            </a:r>
          </a:p>
          <a:p>
            <a:pPr lvl="1"/>
            <a:r>
              <a:rPr lang="en-US" dirty="0"/>
              <a:t>Auto-populated from statement of outward supplies</a:t>
            </a:r>
          </a:p>
          <a:p>
            <a:pPr lvl="1"/>
            <a:r>
              <a:rPr lang="en-US" dirty="0"/>
              <a:t>Claimed – non auto-populated</a:t>
            </a:r>
          </a:p>
          <a:p>
            <a:r>
              <a:rPr lang="en-US" dirty="0"/>
              <a:t>ISD Credit received </a:t>
            </a:r>
          </a:p>
          <a:p>
            <a:r>
              <a:rPr lang="en-US" dirty="0"/>
              <a:t>TDS Credit received</a:t>
            </a:r>
          </a:p>
          <a:p>
            <a:r>
              <a:rPr lang="en-US" dirty="0"/>
              <a:t>Other details of inward supplies</a:t>
            </a:r>
          </a:p>
          <a:p>
            <a:pPr lvl="1"/>
            <a:r>
              <a:rPr lang="en-US" dirty="0"/>
              <a:t>From exempt/composition suppliers</a:t>
            </a:r>
          </a:p>
          <a:p>
            <a:pPr lvl="1"/>
            <a:r>
              <a:rPr lang="en-US" dirty="0"/>
              <a:t>Exempt, nil rated and non-GST supplies</a:t>
            </a:r>
          </a:p>
          <a:p>
            <a:pPr lvl="1"/>
            <a:endParaRPr lang="en-US" dirty="0" smtClean="0"/>
          </a:p>
        </p:txBody>
      </p:sp>
      <p:sp>
        <p:nvSpPr>
          <p:cNvPr id="3" name="Title 2"/>
          <p:cNvSpPr>
            <a:spLocks noGrp="1"/>
          </p:cNvSpPr>
          <p:nvPr>
            <p:ph type="title"/>
          </p:nvPr>
        </p:nvSpPr>
        <p:spPr>
          <a:xfrm>
            <a:off x="1371600" y="254000"/>
            <a:ext cx="9601200" cy="1485900"/>
          </a:xfrm>
        </p:spPr>
        <p:txBody>
          <a:bodyPr/>
          <a:lstStyle/>
          <a:p>
            <a:r>
              <a:rPr lang="en-US" dirty="0" smtClean="0"/>
              <a:t>GSTR-2</a:t>
            </a:r>
            <a:endParaRPr lang="en-IN" dirty="0"/>
          </a:p>
        </p:txBody>
      </p:sp>
    </p:spTree>
    <p:extLst>
      <p:ext uri="{BB962C8B-B14F-4D97-AF65-F5344CB8AC3E}">
        <p14:creationId xmlns:p14="http://schemas.microsoft.com/office/powerpoint/2010/main" val="39244827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88640"/>
            <a:ext cx="8034064" cy="936104"/>
          </a:xfrm>
          <a:solidFill>
            <a:schemeClr val="bg1"/>
          </a:solidFill>
        </p:spPr>
        <p:txBody>
          <a:bodyPr>
            <a:normAutofit/>
          </a:bodyPr>
          <a:lstStyle/>
          <a:p>
            <a:pPr>
              <a:lnSpc>
                <a:spcPts val="3000"/>
              </a:lnSpc>
            </a:pPr>
            <a:r>
              <a:rPr lang="en-IN" sz="3600" b="1" dirty="0">
                <a:latin typeface="+mn-lt"/>
              </a:rPr>
              <a:t>GSTR 2A</a:t>
            </a:r>
          </a:p>
        </p:txBody>
      </p:sp>
      <p:sp>
        <p:nvSpPr>
          <p:cNvPr id="4" name="Title 1"/>
          <p:cNvSpPr txBox="1">
            <a:spLocks/>
          </p:cNvSpPr>
          <p:nvPr/>
        </p:nvSpPr>
        <p:spPr>
          <a:xfrm>
            <a:off x="1524000" y="1196752"/>
            <a:ext cx="9144000" cy="174848"/>
          </a:xfrm>
          <a:prstGeom prst="rect">
            <a:avLst/>
          </a:prstGeom>
          <a:solidFill>
            <a:schemeClr val="tx2"/>
          </a:solidFill>
          <a:scene3d>
            <a:camera prst="obliqueTopRight"/>
            <a:lightRig rig="threePt" dir="t"/>
          </a:scene3d>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IN" b="1" dirty="0">
              <a:solidFill>
                <a:schemeClr val="bg1"/>
              </a:solidFill>
            </a:endParaRPr>
          </a:p>
        </p:txBody>
      </p:sp>
      <p:sp>
        <p:nvSpPr>
          <p:cNvPr id="5" name="Slide Number Placeholder 4"/>
          <p:cNvSpPr>
            <a:spLocks noGrp="1"/>
          </p:cNvSpPr>
          <p:nvPr>
            <p:ph type="sldNum" sz="quarter" idx="12"/>
          </p:nvPr>
        </p:nvSpPr>
        <p:spPr>
          <a:xfrm>
            <a:off x="1631504" y="1196752"/>
            <a:ext cx="720080" cy="174848"/>
          </a:xfrm>
        </p:spPr>
        <p:txBody>
          <a:bodyPr/>
          <a:lstStyle/>
          <a:p>
            <a:fld id="{24E46BEC-6E5E-479C-8D24-A4952787BCBF}" type="slidenum">
              <a:rPr lang="en-GB" sz="1400" b="1" spc="600">
                <a:solidFill>
                  <a:schemeClr val="bg1"/>
                </a:solidFill>
              </a:rPr>
              <a:pPr/>
              <a:t>25</a:t>
            </a:fld>
            <a:endParaRPr lang="en-GB" sz="1400" b="1" spc="600" dirty="0">
              <a:solidFill>
                <a:schemeClr val="bg1"/>
              </a:solidFill>
            </a:endParaRPr>
          </a:p>
        </p:txBody>
      </p:sp>
      <p:sp>
        <p:nvSpPr>
          <p:cNvPr id="6" name="Content Placeholder 2"/>
          <p:cNvSpPr>
            <a:spLocks noGrp="1"/>
          </p:cNvSpPr>
          <p:nvPr>
            <p:ph idx="1"/>
          </p:nvPr>
        </p:nvSpPr>
        <p:spPr>
          <a:xfrm>
            <a:off x="1981200" y="1600201"/>
            <a:ext cx="8229600" cy="4525963"/>
          </a:xfrm>
        </p:spPr>
        <p:txBody>
          <a:bodyPr/>
          <a:lstStyle/>
          <a:p>
            <a:r>
              <a:rPr lang="en-US" dirty="0" smtClean="0"/>
              <a:t>Details of inward supplies made available to the recipient on the basis of FORM GSTR-1 furnished by the supplier</a:t>
            </a:r>
            <a:endParaRPr lang="en-US" dirty="0"/>
          </a:p>
        </p:txBody>
      </p:sp>
    </p:spTree>
    <p:extLst>
      <p:ext uri="{BB962C8B-B14F-4D97-AF65-F5344CB8AC3E}">
        <p14:creationId xmlns:p14="http://schemas.microsoft.com/office/powerpoint/2010/main" val="37625345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828800" y="1447800"/>
            <a:ext cx="8610600" cy="518160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Auto-populated based on GSTR-1 and GSTR-2</a:t>
            </a:r>
          </a:p>
          <a:p>
            <a:r>
              <a:rPr lang="en-US" dirty="0"/>
              <a:t>Outward Supplies</a:t>
            </a:r>
          </a:p>
          <a:p>
            <a:pPr lvl="1"/>
            <a:r>
              <a:rPr lang="en-US" dirty="0"/>
              <a:t>B2B and B2C inter and intra state supplies</a:t>
            </a:r>
          </a:p>
          <a:p>
            <a:pPr lvl="1"/>
            <a:r>
              <a:rPr lang="en-US" dirty="0"/>
              <a:t>Exports</a:t>
            </a:r>
          </a:p>
          <a:p>
            <a:pPr lvl="1"/>
            <a:r>
              <a:rPr lang="en-US" dirty="0"/>
              <a:t>Revision of tax of previous periods</a:t>
            </a:r>
          </a:p>
          <a:p>
            <a:r>
              <a:rPr lang="en-US" dirty="0"/>
              <a:t>Inward Supplies</a:t>
            </a:r>
          </a:p>
          <a:p>
            <a:pPr lvl="1"/>
            <a:r>
              <a:rPr lang="en-US" dirty="0"/>
              <a:t>Inter and intra state supplies received</a:t>
            </a:r>
          </a:p>
          <a:p>
            <a:pPr lvl="1"/>
            <a:r>
              <a:rPr lang="en-US" dirty="0"/>
              <a:t>Imports</a:t>
            </a:r>
          </a:p>
          <a:p>
            <a:pPr lvl="1"/>
            <a:r>
              <a:rPr lang="en-US" dirty="0"/>
              <a:t>Amendment to tax of previous periods</a:t>
            </a:r>
          </a:p>
          <a:p>
            <a:pPr lvl="1"/>
            <a:r>
              <a:rPr lang="en-US" dirty="0"/>
              <a:t>Credit to ITC Ledger</a:t>
            </a:r>
          </a:p>
          <a:p>
            <a:r>
              <a:rPr lang="en-US" dirty="0"/>
              <a:t>Tax Liability</a:t>
            </a:r>
          </a:p>
          <a:p>
            <a:pPr lvl="1"/>
            <a:r>
              <a:rPr lang="en-US" dirty="0"/>
              <a:t>Tax on outward supplies</a:t>
            </a:r>
          </a:p>
          <a:p>
            <a:pPr lvl="1"/>
            <a:r>
              <a:rPr lang="en-US" dirty="0"/>
              <a:t>Changes in output liability of previous periods</a:t>
            </a:r>
          </a:p>
          <a:p>
            <a:pPr lvl="1"/>
            <a:r>
              <a:rPr lang="en-US" dirty="0"/>
              <a:t>Amount payable due to reversal of ITC</a:t>
            </a:r>
          </a:p>
          <a:p>
            <a:r>
              <a:rPr lang="en-US" dirty="0"/>
              <a:t>Payment details</a:t>
            </a:r>
          </a:p>
          <a:p>
            <a:pPr lvl="1"/>
            <a:r>
              <a:rPr lang="en-US" dirty="0" smtClean="0"/>
              <a:t>Utilization </a:t>
            </a:r>
            <a:r>
              <a:rPr lang="en-US" dirty="0"/>
              <a:t>of credit of each tax (debit to ITC ledger)</a:t>
            </a:r>
          </a:p>
          <a:p>
            <a:pPr lvl="1"/>
            <a:r>
              <a:rPr lang="en-US" dirty="0"/>
              <a:t>Cash (debit to cash ledger)</a:t>
            </a:r>
          </a:p>
          <a:p>
            <a:r>
              <a:rPr lang="en-US" dirty="0"/>
              <a:t>Claim of Refund of ITC or cash ledger</a:t>
            </a:r>
          </a:p>
        </p:txBody>
      </p:sp>
      <p:sp>
        <p:nvSpPr>
          <p:cNvPr id="3" name="Title 2"/>
          <p:cNvSpPr>
            <a:spLocks noGrp="1"/>
          </p:cNvSpPr>
          <p:nvPr>
            <p:ph type="title"/>
          </p:nvPr>
        </p:nvSpPr>
        <p:spPr>
          <a:xfrm>
            <a:off x="1333500" y="355600"/>
            <a:ext cx="9601200" cy="836592"/>
          </a:xfrm>
        </p:spPr>
        <p:txBody>
          <a:bodyPr/>
          <a:lstStyle/>
          <a:p>
            <a:r>
              <a:rPr lang="en-US" dirty="0" smtClean="0"/>
              <a:t>Returns Monthly/ Quarterly</a:t>
            </a:r>
            <a:endParaRPr lang="en-IN" dirty="0"/>
          </a:p>
        </p:txBody>
      </p:sp>
    </p:spTree>
    <p:extLst>
      <p:ext uri="{BB962C8B-B14F-4D97-AF65-F5344CB8AC3E}">
        <p14:creationId xmlns:p14="http://schemas.microsoft.com/office/powerpoint/2010/main" val="958209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981200" y="1470248"/>
            <a:ext cx="8458200" cy="5235352"/>
          </a:xfrm>
        </p:spPr>
        <p:txBody>
          <a:bodyPr>
            <a:normAutofit fontScale="85000" lnSpcReduction="20000"/>
          </a:bodyPr>
          <a:lstStyle/>
          <a:p>
            <a:r>
              <a:rPr lang="en-US" dirty="0" smtClean="0"/>
              <a:t>Annual summary of all transactions</a:t>
            </a:r>
          </a:p>
          <a:p>
            <a:r>
              <a:rPr lang="en-US" dirty="0" smtClean="0"/>
              <a:t>Accounts to be certified by Chartered Accountant etc. if turnover more than Rs. 2 </a:t>
            </a:r>
            <a:r>
              <a:rPr lang="en-US" dirty="0" err="1" smtClean="0"/>
              <a:t>Crore</a:t>
            </a:r>
            <a:endParaRPr lang="en-US" dirty="0" smtClean="0"/>
          </a:p>
          <a:p>
            <a:r>
              <a:rPr lang="en-US" dirty="0" smtClean="0"/>
              <a:t>Personal Details</a:t>
            </a:r>
          </a:p>
          <a:p>
            <a:r>
              <a:rPr lang="en-US" dirty="0" smtClean="0"/>
              <a:t>Details of Expenditure</a:t>
            </a:r>
          </a:p>
          <a:p>
            <a:pPr lvl="1"/>
            <a:r>
              <a:rPr lang="en-US" dirty="0" smtClean="0"/>
              <a:t>Purchases – goods/services – intra/inter state</a:t>
            </a:r>
          </a:p>
          <a:p>
            <a:pPr lvl="1"/>
            <a:r>
              <a:rPr lang="en-US" dirty="0" smtClean="0"/>
              <a:t>Imports</a:t>
            </a:r>
          </a:p>
          <a:p>
            <a:r>
              <a:rPr lang="en-US" dirty="0" smtClean="0"/>
              <a:t>Details of Income</a:t>
            </a:r>
          </a:p>
          <a:p>
            <a:pPr lvl="1"/>
            <a:r>
              <a:rPr lang="en-US" dirty="0" smtClean="0"/>
              <a:t>Supplies – goods/services – intra/inter state </a:t>
            </a:r>
          </a:p>
          <a:p>
            <a:pPr lvl="1"/>
            <a:r>
              <a:rPr lang="en-US" dirty="0" smtClean="0"/>
              <a:t>Exports</a:t>
            </a:r>
          </a:p>
          <a:p>
            <a:r>
              <a:rPr lang="en-US" dirty="0"/>
              <a:t>Account of taxes payable and paid </a:t>
            </a:r>
          </a:p>
          <a:p>
            <a:r>
              <a:rPr lang="en-US" dirty="0"/>
              <a:t>Arrears of taxes</a:t>
            </a:r>
          </a:p>
          <a:p>
            <a:r>
              <a:rPr lang="en-US" dirty="0"/>
              <a:t>Refunds</a:t>
            </a:r>
          </a:p>
          <a:p>
            <a:r>
              <a:rPr lang="en-US" dirty="0"/>
              <a:t>Profit and Loss</a:t>
            </a:r>
          </a:p>
          <a:p>
            <a:r>
              <a:rPr lang="en-US" dirty="0"/>
              <a:t>Reconciliation Statement</a:t>
            </a:r>
          </a:p>
          <a:p>
            <a:r>
              <a:rPr lang="en-US" dirty="0"/>
              <a:t>Not to be filed by ISD, TDS </a:t>
            </a:r>
            <a:r>
              <a:rPr lang="en-US" dirty="0" err="1"/>
              <a:t>Deductor</a:t>
            </a:r>
            <a:r>
              <a:rPr lang="en-US" dirty="0"/>
              <a:t>, Casual Taxpayer, and Non resident taxpayer</a:t>
            </a:r>
          </a:p>
          <a:p>
            <a:pPr lvl="1"/>
            <a:endParaRPr lang="en-US" dirty="0" smtClean="0"/>
          </a:p>
        </p:txBody>
      </p:sp>
      <p:sp>
        <p:nvSpPr>
          <p:cNvPr id="3" name="Title 2"/>
          <p:cNvSpPr>
            <a:spLocks noGrp="1"/>
          </p:cNvSpPr>
          <p:nvPr>
            <p:ph type="title"/>
          </p:nvPr>
        </p:nvSpPr>
        <p:spPr>
          <a:xfrm>
            <a:off x="1409700" y="431800"/>
            <a:ext cx="9601200" cy="1485900"/>
          </a:xfrm>
        </p:spPr>
        <p:txBody>
          <a:bodyPr/>
          <a:lstStyle/>
          <a:p>
            <a:r>
              <a:rPr lang="en-US" dirty="0" smtClean="0"/>
              <a:t>Annual Returns</a:t>
            </a:r>
            <a:endParaRPr lang="en-IN" dirty="0"/>
          </a:p>
        </p:txBody>
      </p:sp>
    </p:spTree>
    <p:extLst>
      <p:ext uri="{BB962C8B-B14F-4D97-AF65-F5344CB8AC3E}">
        <p14:creationId xmlns:p14="http://schemas.microsoft.com/office/powerpoint/2010/main" val="8602282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981200" y="1600201"/>
            <a:ext cx="8229600" cy="4525963"/>
          </a:xfrm>
        </p:spPr>
        <p:txBody>
          <a:bodyPr/>
          <a:lstStyle/>
          <a:p>
            <a:r>
              <a:rPr lang="en-US" dirty="0" smtClean="0"/>
              <a:t>No ITC Available</a:t>
            </a:r>
          </a:p>
          <a:p>
            <a:r>
              <a:rPr lang="en-US" dirty="0" smtClean="0"/>
              <a:t>Details of inward supplies </a:t>
            </a:r>
          </a:p>
          <a:p>
            <a:pPr lvl="1"/>
            <a:r>
              <a:rPr lang="en-US" dirty="0" smtClean="0"/>
              <a:t>Invoice level – auto-populated and uploaded</a:t>
            </a:r>
          </a:p>
          <a:p>
            <a:pPr lvl="1"/>
            <a:r>
              <a:rPr lang="en-US" dirty="0" smtClean="0"/>
              <a:t>Details attracting reverse charge – purchases from unregistered suppliers</a:t>
            </a:r>
          </a:p>
          <a:p>
            <a:r>
              <a:rPr lang="en-US" dirty="0" smtClean="0"/>
              <a:t>Details of import of goods and services</a:t>
            </a:r>
          </a:p>
          <a:p>
            <a:r>
              <a:rPr lang="en-US" dirty="0" smtClean="0"/>
              <a:t>Details of outward supplies – gross basis</a:t>
            </a:r>
          </a:p>
          <a:p>
            <a:r>
              <a:rPr lang="en-US" dirty="0" smtClean="0"/>
              <a:t>Tax liability and payment details</a:t>
            </a:r>
            <a:endParaRPr lang="en-US" dirty="0"/>
          </a:p>
        </p:txBody>
      </p:sp>
      <p:sp>
        <p:nvSpPr>
          <p:cNvPr id="3" name="Title 2"/>
          <p:cNvSpPr>
            <a:spLocks noGrp="1"/>
          </p:cNvSpPr>
          <p:nvPr>
            <p:ph type="title"/>
          </p:nvPr>
        </p:nvSpPr>
        <p:spPr>
          <a:xfrm>
            <a:off x="1295400" y="381000"/>
            <a:ext cx="9601200" cy="1485900"/>
          </a:xfrm>
        </p:spPr>
        <p:txBody>
          <a:bodyPr/>
          <a:lstStyle/>
          <a:p>
            <a:r>
              <a:rPr lang="en-IN" b="1" dirty="0"/>
              <a:t>Return for Composition </a:t>
            </a:r>
            <a:r>
              <a:rPr lang="en-IN" b="1" dirty="0" smtClean="0"/>
              <a:t>Suppliers</a:t>
            </a:r>
            <a:endParaRPr lang="en-IN" dirty="0"/>
          </a:p>
        </p:txBody>
      </p:sp>
    </p:spTree>
    <p:extLst>
      <p:ext uri="{BB962C8B-B14F-4D97-AF65-F5344CB8AC3E}">
        <p14:creationId xmlns:p14="http://schemas.microsoft.com/office/powerpoint/2010/main" val="38225038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981200" y="1600200"/>
            <a:ext cx="8610600" cy="5029200"/>
          </a:xfrm>
        </p:spPr>
        <p:txBody>
          <a:bodyPr>
            <a:normAutofit fontScale="85000" lnSpcReduction="20000"/>
          </a:bodyPr>
          <a:lstStyle/>
          <a:p>
            <a:r>
              <a:rPr lang="en-US" dirty="0" smtClean="0"/>
              <a:t>All returns filed with payment of taxes are treated as valid return</a:t>
            </a:r>
            <a:endParaRPr lang="en-US" b="1" dirty="0" smtClean="0">
              <a:solidFill>
                <a:schemeClr val="accent6">
                  <a:lumMod val="60000"/>
                  <a:lumOff val="40000"/>
                </a:schemeClr>
              </a:solidFill>
            </a:endParaRPr>
          </a:p>
          <a:p>
            <a:r>
              <a:rPr lang="en-US" dirty="0" smtClean="0"/>
              <a:t>Self assessment – ITC to be allowed on filing of return</a:t>
            </a:r>
          </a:p>
          <a:p>
            <a:pPr lvl="1"/>
            <a:r>
              <a:rPr lang="en-US" dirty="0" smtClean="0"/>
              <a:t>Provisionally allowed for payment of taxes in that return as per his claim</a:t>
            </a:r>
            <a:endParaRPr lang="en-US" b="1" dirty="0" smtClean="0">
              <a:solidFill>
                <a:schemeClr val="accent6">
                  <a:lumMod val="60000"/>
                  <a:lumOff val="40000"/>
                </a:schemeClr>
              </a:solidFill>
            </a:endParaRPr>
          </a:p>
          <a:p>
            <a:r>
              <a:rPr lang="en-US" dirty="0" smtClean="0"/>
              <a:t>After filing of return</a:t>
            </a:r>
          </a:p>
          <a:p>
            <a:pPr lvl="1"/>
            <a:r>
              <a:rPr lang="en-US" dirty="0" smtClean="0"/>
              <a:t>ITC claims checked for duplication</a:t>
            </a:r>
          </a:p>
          <a:p>
            <a:pPr lvl="1"/>
            <a:r>
              <a:rPr lang="en-US" dirty="0" smtClean="0"/>
              <a:t>ITC claims matched with tax paid in valid returns</a:t>
            </a:r>
          </a:p>
          <a:p>
            <a:pPr lvl="1"/>
            <a:r>
              <a:rPr lang="en-US" dirty="0" smtClean="0"/>
              <a:t>Claims that come as a result of auto-population taken as matched if tax paid by supplier</a:t>
            </a:r>
          </a:p>
          <a:p>
            <a:pPr lvl="1"/>
            <a:r>
              <a:rPr lang="en-US" dirty="0" smtClean="0"/>
              <a:t>Uploaded invoices matched with supply invoices</a:t>
            </a:r>
          </a:p>
          <a:p>
            <a:r>
              <a:rPr lang="en-US" dirty="0"/>
              <a:t>Duplicate claims  communicated to recipient and unmatched claims communicated to both</a:t>
            </a:r>
          </a:p>
          <a:p>
            <a:r>
              <a:rPr lang="en-US" dirty="0"/>
              <a:t>ITC claimed on duplicate invoice added in next return</a:t>
            </a:r>
          </a:p>
          <a:p>
            <a:r>
              <a:rPr lang="en-US" dirty="0"/>
              <a:t>Unmatched invoices</a:t>
            </a:r>
          </a:p>
          <a:p>
            <a:pPr lvl="1"/>
            <a:r>
              <a:rPr lang="en-US" dirty="0"/>
              <a:t>Either supplier owns up in next return and uploads it as part of his next month’s GSTR-1 – match in that return cycle</a:t>
            </a:r>
          </a:p>
          <a:p>
            <a:pPr lvl="1"/>
            <a:r>
              <a:rPr lang="en-US" dirty="0"/>
              <a:t>Otherwise, ITC claim remains unmatched in next month return and gets added in next </a:t>
            </a:r>
            <a:r>
              <a:rPr lang="en-US" dirty="0" smtClean="0"/>
              <a:t>return</a:t>
            </a:r>
            <a:endParaRPr lang="en-US" dirty="0"/>
          </a:p>
        </p:txBody>
      </p:sp>
      <p:sp>
        <p:nvSpPr>
          <p:cNvPr id="3" name="Title 2"/>
          <p:cNvSpPr>
            <a:spLocks noGrp="1"/>
          </p:cNvSpPr>
          <p:nvPr>
            <p:ph type="title"/>
          </p:nvPr>
        </p:nvSpPr>
        <p:spPr>
          <a:xfrm>
            <a:off x="1485900" y="412750"/>
            <a:ext cx="9601200" cy="1485900"/>
          </a:xfrm>
        </p:spPr>
        <p:txBody>
          <a:bodyPr/>
          <a:lstStyle/>
          <a:p>
            <a:r>
              <a:rPr lang="en-US" b="1" dirty="0"/>
              <a:t>ITC Matching and Reversal</a:t>
            </a:r>
            <a:endParaRPr lang="en-IN" dirty="0"/>
          </a:p>
        </p:txBody>
      </p:sp>
    </p:spTree>
    <p:extLst>
      <p:ext uri="{BB962C8B-B14F-4D97-AF65-F5344CB8AC3E}">
        <p14:creationId xmlns:p14="http://schemas.microsoft.com/office/powerpoint/2010/main" val="2036974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1739516" y="1556792"/>
            <a:ext cx="8712968" cy="5184576"/>
          </a:xfrm>
          <a:noFill/>
        </p:spPr>
        <p:txBody>
          <a:bodyPr>
            <a:noAutofit/>
          </a:bodyPr>
          <a:lstStyle/>
          <a:p>
            <a:pPr algn="just">
              <a:buSzPct val="100000"/>
              <a:buFont typeface="Wingdings" panose="05000000000000000000" pitchFamily="2" charset="2"/>
              <a:buChar char="§"/>
            </a:pPr>
            <a:r>
              <a:rPr lang="en-US" dirty="0">
                <a:cs typeface="Andalus" panose="02020603050405020304" pitchFamily="18" charset="-78"/>
              </a:rPr>
              <a:t>GST is Destination based consumption tax (and not origin based tax);</a:t>
            </a:r>
          </a:p>
          <a:p>
            <a:pPr algn="just">
              <a:buSzPct val="100000"/>
              <a:buFont typeface="Wingdings" panose="05000000000000000000" pitchFamily="2" charset="2"/>
              <a:buChar char="§"/>
            </a:pPr>
            <a:r>
              <a:rPr lang="en-US" dirty="0">
                <a:cs typeface="Andalus" panose="02020603050405020304" pitchFamily="18" charset="-78"/>
              </a:rPr>
              <a:t>No state and center and concurrent list, common list for both;</a:t>
            </a:r>
          </a:p>
          <a:p>
            <a:pPr algn="just">
              <a:buSzPct val="100000"/>
              <a:buFont typeface="Wingdings" panose="05000000000000000000" pitchFamily="2" charset="2"/>
              <a:buChar char="§"/>
            </a:pPr>
            <a:r>
              <a:rPr lang="en-US" dirty="0">
                <a:cs typeface="Andalus" panose="02020603050405020304" pitchFamily="18" charset="-78"/>
              </a:rPr>
              <a:t>It would be a dual GST where center and states will levy it ,,,,,,</a:t>
            </a:r>
          </a:p>
          <a:p>
            <a:pPr lvl="1" algn="just">
              <a:buSzPct val="100000"/>
              <a:buFont typeface="Wingdings" panose="05000000000000000000" pitchFamily="2" charset="2"/>
              <a:buChar char="§"/>
            </a:pPr>
            <a:r>
              <a:rPr lang="en-US" sz="1600" dirty="0">
                <a:cs typeface="Andalus" panose="02020603050405020304" pitchFamily="18" charset="-78"/>
              </a:rPr>
              <a:t>Taxes levied by center will be known as CGST;</a:t>
            </a:r>
          </a:p>
          <a:p>
            <a:pPr lvl="1" algn="just">
              <a:buSzPct val="100000"/>
              <a:buFont typeface="Wingdings" panose="05000000000000000000" pitchFamily="2" charset="2"/>
              <a:buChar char="§"/>
            </a:pPr>
            <a:r>
              <a:rPr lang="en-US" sz="1600" dirty="0">
                <a:cs typeface="Andalus" panose="02020603050405020304" pitchFamily="18" charset="-78"/>
              </a:rPr>
              <a:t>Taxes levied by State will be known as SGST;</a:t>
            </a:r>
          </a:p>
          <a:p>
            <a:pPr lvl="1" algn="just">
              <a:buSzPct val="100000"/>
              <a:buFont typeface="Wingdings" panose="05000000000000000000" pitchFamily="2" charset="2"/>
              <a:buChar char="§"/>
            </a:pPr>
            <a:r>
              <a:rPr lang="en-US" sz="1600" dirty="0">
                <a:cs typeface="Andalus" panose="02020603050405020304" pitchFamily="18" charset="-78"/>
              </a:rPr>
              <a:t>Taxes Levied by Union Territory will be known by UTGST;</a:t>
            </a:r>
          </a:p>
          <a:p>
            <a:pPr lvl="1" algn="just">
              <a:buSzPct val="100000"/>
              <a:buFont typeface="Wingdings" panose="05000000000000000000" pitchFamily="2" charset="2"/>
              <a:buChar char="§"/>
            </a:pPr>
            <a:r>
              <a:rPr lang="en-US" sz="1600" dirty="0">
                <a:cs typeface="Andalus" panose="02020603050405020304" pitchFamily="18" charset="-78"/>
              </a:rPr>
              <a:t>Taxes levied on interstate sales and services will be known IGST;</a:t>
            </a:r>
          </a:p>
          <a:p>
            <a:pPr algn="just">
              <a:buSzPct val="100000"/>
              <a:buFont typeface="Wingdings" panose="05000000000000000000" pitchFamily="2" charset="2"/>
              <a:buChar char="§"/>
            </a:pPr>
            <a:r>
              <a:rPr lang="en-US" dirty="0">
                <a:cs typeface="Andalus" panose="02020603050405020304" pitchFamily="18" charset="-78"/>
              </a:rPr>
              <a:t>In case of </a:t>
            </a:r>
            <a:r>
              <a:rPr lang="en-US" b="1" i="1" dirty="0">
                <a:cs typeface="Andalus" panose="02020603050405020304" pitchFamily="18" charset="-78"/>
              </a:rPr>
              <a:t>Intra state sales and services </a:t>
            </a:r>
            <a:r>
              <a:rPr lang="en-US" dirty="0">
                <a:cs typeface="Andalus" panose="02020603050405020304" pitchFamily="18" charset="-78"/>
              </a:rPr>
              <a:t>(supply) the tax will be charged at one common rate which will be shared equally by center and state (CGST and SGST or CGST and UTGST);</a:t>
            </a:r>
          </a:p>
          <a:p>
            <a:pPr algn="just">
              <a:buSzPct val="100000"/>
              <a:buFont typeface="Wingdings" panose="05000000000000000000" pitchFamily="2" charset="2"/>
              <a:buChar char="§"/>
            </a:pPr>
            <a:r>
              <a:rPr lang="en-US" dirty="0">
                <a:cs typeface="Andalus" panose="02020603050405020304" pitchFamily="18" charset="-78"/>
              </a:rPr>
              <a:t>In case of </a:t>
            </a:r>
            <a:r>
              <a:rPr lang="en-US" b="1" i="1" dirty="0" smtClean="0">
                <a:cs typeface="Andalus" panose="02020603050405020304" pitchFamily="18" charset="-78"/>
              </a:rPr>
              <a:t>Inter-state </a:t>
            </a:r>
            <a:r>
              <a:rPr lang="en-US" b="1" i="1" dirty="0">
                <a:cs typeface="Andalus" panose="02020603050405020304" pitchFamily="18" charset="-78"/>
              </a:rPr>
              <a:t>sales and services </a:t>
            </a:r>
            <a:r>
              <a:rPr lang="en-US" dirty="0">
                <a:cs typeface="Andalus" panose="02020603050405020304" pitchFamily="18" charset="-78"/>
              </a:rPr>
              <a:t>(supply), single rate tax will be charged, known as IGST, which will be collected by center and later on will be passed on to concerned states;</a:t>
            </a:r>
          </a:p>
          <a:p>
            <a:pPr marL="457200" lvl="1" indent="0" algn="just">
              <a:buSzPct val="100000"/>
              <a:buNone/>
            </a:pPr>
            <a:endParaRPr lang="en-US" sz="1800" dirty="0">
              <a:cs typeface="Andalus" panose="02020603050405020304" pitchFamily="18" charset="-78"/>
            </a:endParaRPr>
          </a:p>
        </p:txBody>
      </p:sp>
      <p:sp>
        <p:nvSpPr>
          <p:cNvPr id="3" name="Title 2"/>
          <p:cNvSpPr>
            <a:spLocks noGrp="1"/>
          </p:cNvSpPr>
          <p:nvPr>
            <p:ph type="title"/>
          </p:nvPr>
        </p:nvSpPr>
        <p:spPr>
          <a:xfrm>
            <a:off x="1295400" y="533347"/>
            <a:ext cx="9601200" cy="1485900"/>
          </a:xfrm>
        </p:spPr>
        <p:txBody>
          <a:bodyPr/>
          <a:lstStyle/>
          <a:p>
            <a:r>
              <a:rPr lang="en-US" dirty="0" smtClean="0"/>
              <a:t>GST (Continued)</a:t>
            </a:r>
            <a:endParaRPr lang="en-IN" dirty="0"/>
          </a:p>
        </p:txBody>
      </p:sp>
    </p:spTree>
    <p:extLst>
      <p:ext uri="{BB962C8B-B14F-4D97-AF65-F5344CB8AC3E}">
        <p14:creationId xmlns:p14="http://schemas.microsoft.com/office/powerpoint/2010/main" val="38018628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58900" y="254000"/>
            <a:ext cx="9601200" cy="1485900"/>
          </a:xfrm>
        </p:spPr>
        <p:txBody>
          <a:bodyPr/>
          <a:lstStyle/>
          <a:p>
            <a:r>
              <a:rPr lang="en-US" b="1" dirty="0"/>
              <a:t>Correction in </a:t>
            </a:r>
            <a:r>
              <a:rPr lang="en-US" b="1" dirty="0" smtClean="0"/>
              <a:t>Returns</a:t>
            </a:r>
            <a:endParaRPr lang="en-IN" dirty="0"/>
          </a:p>
        </p:txBody>
      </p:sp>
      <p:sp>
        <p:nvSpPr>
          <p:cNvPr id="7" name="Content Placeholder 2"/>
          <p:cNvSpPr>
            <a:spLocks noGrp="1"/>
          </p:cNvSpPr>
          <p:nvPr>
            <p:ph idx="4294967295"/>
          </p:nvPr>
        </p:nvSpPr>
        <p:spPr>
          <a:xfrm>
            <a:off x="1854200" y="1168400"/>
            <a:ext cx="8610600" cy="5334000"/>
          </a:xfrm>
        </p:spPr>
        <p:txBody>
          <a:bodyPr>
            <a:normAutofit fontScale="92500" lnSpcReduction="10000"/>
          </a:bodyPr>
          <a:lstStyle/>
          <a:p>
            <a:r>
              <a:rPr lang="en-US" dirty="0" smtClean="0"/>
              <a:t>No Revision of returns</a:t>
            </a:r>
          </a:p>
          <a:p>
            <a:pPr lvl="1"/>
            <a:r>
              <a:rPr lang="en-US" dirty="0" smtClean="0"/>
              <a:t>As per the return taxes have already been paid and fund transfers already settled</a:t>
            </a:r>
          </a:p>
          <a:p>
            <a:pPr lvl="1"/>
            <a:r>
              <a:rPr lang="en-US" dirty="0" smtClean="0"/>
              <a:t>No significance as the basis now is individual transaction</a:t>
            </a:r>
          </a:p>
          <a:p>
            <a:r>
              <a:rPr lang="en-US" dirty="0" smtClean="0"/>
              <a:t>All changes through amendments in subsequent returns</a:t>
            </a:r>
          </a:p>
          <a:p>
            <a:r>
              <a:rPr lang="en-US" dirty="0" smtClean="0"/>
              <a:t>If an invoice has been left out in GSTR-1 or GSTR-2 – can be uploaded in subsequent returns</a:t>
            </a:r>
          </a:p>
          <a:p>
            <a:r>
              <a:rPr lang="en-US" dirty="0" smtClean="0"/>
              <a:t>If and invoice has been wrongly entered but remains unmatched – can be amended in subsequent returns;</a:t>
            </a:r>
          </a:p>
          <a:p>
            <a:r>
              <a:rPr lang="en-US" dirty="0"/>
              <a:t>Post transaction changes to be done through debit or credit notes</a:t>
            </a:r>
          </a:p>
          <a:p>
            <a:r>
              <a:rPr lang="en-US" dirty="0"/>
              <a:t>Other details like B2C supplies can be amended in subsequent returns</a:t>
            </a:r>
          </a:p>
          <a:p>
            <a:r>
              <a:rPr lang="en-US" dirty="0"/>
              <a:t>Delayed uploading coupled with payment of interest</a:t>
            </a:r>
          </a:p>
          <a:p>
            <a:r>
              <a:rPr lang="en-US" dirty="0"/>
              <a:t>All changes, credit or debit notes to be carried out before September of the next financial year </a:t>
            </a:r>
          </a:p>
          <a:p>
            <a:pPr lvl="1"/>
            <a:r>
              <a:rPr lang="en-US" dirty="0"/>
              <a:t>To enable any auto-reversal before Annual Return</a:t>
            </a:r>
          </a:p>
          <a:p>
            <a:endParaRPr lang="en-US" dirty="0" smtClean="0"/>
          </a:p>
        </p:txBody>
      </p:sp>
    </p:spTree>
    <p:extLst>
      <p:ext uri="{BB962C8B-B14F-4D97-AF65-F5344CB8AC3E}">
        <p14:creationId xmlns:p14="http://schemas.microsoft.com/office/powerpoint/2010/main" val="18251435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3500" y="254000"/>
            <a:ext cx="9601200" cy="1485900"/>
          </a:xfrm>
        </p:spPr>
        <p:txBody>
          <a:bodyPr/>
          <a:lstStyle/>
          <a:p>
            <a:r>
              <a:rPr lang="en-US" b="1" dirty="0"/>
              <a:t>ITC Matching and Reversal</a:t>
            </a:r>
            <a:endParaRPr lang="en-IN" dirty="0"/>
          </a:p>
        </p:txBody>
      </p:sp>
      <p:sp>
        <p:nvSpPr>
          <p:cNvPr id="6" name="Content Placeholder 2"/>
          <p:cNvSpPr>
            <a:spLocks noGrp="1"/>
          </p:cNvSpPr>
          <p:nvPr>
            <p:ph idx="4294967295"/>
          </p:nvPr>
        </p:nvSpPr>
        <p:spPr>
          <a:xfrm>
            <a:off x="1828800" y="1219200"/>
            <a:ext cx="8610600" cy="5029200"/>
          </a:xfrm>
        </p:spPr>
        <p:txBody>
          <a:bodyPr>
            <a:normAutofit fontScale="85000" lnSpcReduction="20000"/>
          </a:bodyPr>
          <a:lstStyle/>
          <a:p>
            <a:r>
              <a:rPr lang="en-US" dirty="0" smtClean="0"/>
              <a:t>All returns filed with payment of taxes are treated as valid return</a:t>
            </a:r>
            <a:endParaRPr lang="en-US" b="1" dirty="0" smtClean="0">
              <a:solidFill>
                <a:schemeClr val="accent6">
                  <a:lumMod val="60000"/>
                  <a:lumOff val="40000"/>
                </a:schemeClr>
              </a:solidFill>
            </a:endParaRPr>
          </a:p>
          <a:p>
            <a:r>
              <a:rPr lang="en-US" dirty="0" smtClean="0"/>
              <a:t>Self assessment – ITC to be allowed on filing of return</a:t>
            </a:r>
          </a:p>
          <a:p>
            <a:pPr lvl="1"/>
            <a:r>
              <a:rPr lang="en-US" dirty="0" smtClean="0"/>
              <a:t>Provisionally allowed for payment of taxes in that return as per his claim</a:t>
            </a:r>
            <a:endParaRPr lang="en-US" b="1" dirty="0" smtClean="0">
              <a:solidFill>
                <a:schemeClr val="accent6">
                  <a:lumMod val="60000"/>
                  <a:lumOff val="40000"/>
                </a:schemeClr>
              </a:solidFill>
            </a:endParaRPr>
          </a:p>
          <a:p>
            <a:r>
              <a:rPr lang="en-US" dirty="0" smtClean="0"/>
              <a:t>After filing of return</a:t>
            </a:r>
          </a:p>
          <a:p>
            <a:pPr lvl="1"/>
            <a:r>
              <a:rPr lang="en-US" dirty="0" smtClean="0"/>
              <a:t>ITC claims checked for duplication</a:t>
            </a:r>
          </a:p>
          <a:p>
            <a:pPr lvl="1"/>
            <a:r>
              <a:rPr lang="en-US" dirty="0" smtClean="0"/>
              <a:t>ITC claims matched with tax paid in valid returns</a:t>
            </a:r>
          </a:p>
          <a:p>
            <a:pPr lvl="1"/>
            <a:r>
              <a:rPr lang="en-US" dirty="0" smtClean="0"/>
              <a:t>Claims that come as a result of auto-population taken as matched if tax paid by supplier</a:t>
            </a:r>
          </a:p>
          <a:p>
            <a:pPr lvl="1"/>
            <a:r>
              <a:rPr lang="en-US" dirty="0" smtClean="0"/>
              <a:t>Uploaded invoices matched with supply invoices</a:t>
            </a:r>
          </a:p>
          <a:p>
            <a:r>
              <a:rPr lang="en-US" dirty="0"/>
              <a:t>Duplicate claims  communicated to recipient and unmatched claims communicated to both</a:t>
            </a:r>
          </a:p>
          <a:p>
            <a:r>
              <a:rPr lang="en-US" dirty="0"/>
              <a:t>ITC claimed on duplicate invoice added in next return</a:t>
            </a:r>
          </a:p>
          <a:p>
            <a:r>
              <a:rPr lang="en-US" dirty="0"/>
              <a:t>Unmatched invoices</a:t>
            </a:r>
          </a:p>
          <a:p>
            <a:pPr lvl="1"/>
            <a:r>
              <a:rPr lang="en-US" dirty="0"/>
              <a:t>Either supplier owns up in next return and uploads it as part of his next month’s GSTR-1 – match in that return cycle</a:t>
            </a:r>
          </a:p>
          <a:p>
            <a:pPr lvl="1"/>
            <a:r>
              <a:rPr lang="en-US" dirty="0"/>
              <a:t>Otherwise, ITC claim remains unmatched in next month return and gets added in next </a:t>
            </a:r>
            <a:r>
              <a:rPr lang="en-US" dirty="0" smtClean="0"/>
              <a:t>return</a:t>
            </a:r>
            <a:endParaRPr lang="en-US" dirty="0"/>
          </a:p>
        </p:txBody>
      </p:sp>
    </p:spTree>
    <p:extLst>
      <p:ext uri="{BB962C8B-B14F-4D97-AF65-F5344CB8AC3E}">
        <p14:creationId xmlns:p14="http://schemas.microsoft.com/office/powerpoint/2010/main" val="730949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11300" y="190500"/>
            <a:ext cx="9601200" cy="1485900"/>
          </a:xfrm>
        </p:spPr>
        <p:txBody>
          <a:bodyPr/>
          <a:lstStyle/>
          <a:p>
            <a:r>
              <a:rPr lang="en-US" b="1" dirty="0"/>
              <a:t>Accounts and Registers</a:t>
            </a:r>
            <a:endParaRPr lang="en-IN" dirty="0"/>
          </a:p>
        </p:txBody>
      </p:sp>
      <p:sp>
        <p:nvSpPr>
          <p:cNvPr id="7" name="Content Placeholder 2"/>
          <p:cNvSpPr>
            <a:spLocks noGrp="1"/>
          </p:cNvSpPr>
          <p:nvPr>
            <p:ph idx="4294967295"/>
          </p:nvPr>
        </p:nvSpPr>
        <p:spPr>
          <a:xfrm>
            <a:off x="2197100" y="1181100"/>
            <a:ext cx="8229600" cy="5029200"/>
          </a:xfrm>
        </p:spPr>
        <p:txBody>
          <a:bodyPr>
            <a:normAutofit fontScale="92500" lnSpcReduction="10000"/>
          </a:bodyPr>
          <a:lstStyle/>
          <a:p>
            <a:pPr algn="ctr">
              <a:buNone/>
            </a:pPr>
            <a:r>
              <a:rPr lang="en-US" b="1" dirty="0" smtClean="0"/>
              <a:t>Electronic Tax Liability Register FORM GST PMT-1 on the Common Portal</a:t>
            </a:r>
          </a:p>
          <a:p>
            <a:r>
              <a:rPr lang="en-US" dirty="0" smtClean="0"/>
              <a:t> It shall be debited by: </a:t>
            </a:r>
          </a:p>
          <a:p>
            <a:pPr lvl="1">
              <a:buNone/>
            </a:pPr>
            <a:r>
              <a:rPr lang="en-US" dirty="0" smtClean="0"/>
              <a:t>(a) the amount payable towards tax, interest, late fee or any other amount payable as per the return; </a:t>
            </a:r>
          </a:p>
          <a:p>
            <a:pPr lvl="1">
              <a:buNone/>
            </a:pPr>
            <a:r>
              <a:rPr lang="en-US" dirty="0" smtClean="0"/>
              <a:t>(b) the amount of tax, interest, penalty or any other amount payable as determined by a proper officer.</a:t>
            </a:r>
          </a:p>
          <a:p>
            <a:pPr>
              <a:buNone/>
            </a:pPr>
            <a:r>
              <a:rPr lang="en-US" dirty="0" smtClean="0"/>
              <a:t> </a:t>
            </a:r>
          </a:p>
          <a:p>
            <a:pPr>
              <a:buNone/>
            </a:pPr>
            <a:r>
              <a:rPr lang="en-US" dirty="0"/>
              <a:t> It shall be </a:t>
            </a:r>
            <a:r>
              <a:rPr lang="en-US" dirty="0" smtClean="0"/>
              <a:t>Credited </a:t>
            </a:r>
            <a:r>
              <a:rPr lang="en-US" dirty="0"/>
              <a:t>by: </a:t>
            </a:r>
            <a:endParaRPr lang="en-US" dirty="0" smtClean="0"/>
          </a:p>
          <a:p>
            <a:r>
              <a:rPr lang="en-US" dirty="0" smtClean="0"/>
              <a:t>Payment of every liability as per return shall be made by debiting the electronic credit ledger or the electronic cash ledger and the Tax Liability register shall be credited accordingly. </a:t>
            </a:r>
          </a:p>
          <a:p>
            <a:r>
              <a:rPr lang="en-US" dirty="0" smtClean="0"/>
              <a:t>The amount of penalty imposed shall stand reduced partly or fully, as the case may be, if the taxable person makes the payment of tax, interest and penalty specified in the show cause notice or demand order, and the Tax Liability register shall be credited accordingly.</a:t>
            </a:r>
            <a:endParaRPr lang="en-US" dirty="0"/>
          </a:p>
        </p:txBody>
      </p:sp>
    </p:spTree>
    <p:extLst>
      <p:ext uri="{BB962C8B-B14F-4D97-AF65-F5344CB8AC3E}">
        <p14:creationId xmlns:p14="http://schemas.microsoft.com/office/powerpoint/2010/main" val="6186054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84300" y="254000"/>
            <a:ext cx="9601200" cy="1485900"/>
          </a:xfrm>
        </p:spPr>
        <p:txBody>
          <a:bodyPr/>
          <a:lstStyle/>
          <a:p>
            <a:r>
              <a:rPr lang="en-US" b="1" dirty="0"/>
              <a:t>Credit Ledger</a:t>
            </a:r>
            <a:endParaRPr lang="en-IN" dirty="0"/>
          </a:p>
        </p:txBody>
      </p:sp>
      <p:sp>
        <p:nvSpPr>
          <p:cNvPr id="7" name="Content Placeholder 2"/>
          <p:cNvSpPr>
            <a:spLocks noGrp="1"/>
          </p:cNvSpPr>
          <p:nvPr>
            <p:ph idx="4294967295"/>
          </p:nvPr>
        </p:nvSpPr>
        <p:spPr>
          <a:xfrm>
            <a:off x="1955800" y="1193800"/>
            <a:ext cx="8458200" cy="5105400"/>
          </a:xfrm>
        </p:spPr>
        <p:txBody>
          <a:bodyPr>
            <a:normAutofit lnSpcReduction="10000"/>
          </a:bodyPr>
          <a:lstStyle/>
          <a:p>
            <a:pPr algn="ctr">
              <a:buNone/>
            </a:pPr>
            <a:r>
              <a:rPr lang="en-US" dirty="0" smtClean="0"/>
              <a:t> </a:t>
            </a:r>
            <a:r>
              <a:rPr lang="en-US" b="1" dirty="0" smtClean="0"/>
              <a:t>Electronic Credit Ledger shall be maintained in FORM GST PMT-2 on the Common Portal </a:t>
            </a:r>
          </a:p>
          <a:p>
            <a:pPr algn="ctr">
              <a:buNone/>
            </a:pPr>
            <a:endParaRPr lang="en-US" b="1" dirty="0" smtClean="0"/>
          </a:p>
          <a:p>
            <a:pPr>
              <a:buFont typeface="Wingdings" panose="05000000000000000000" pitchFamily="2" charset="2"/>
              <a:buChar char="§"/>
            </a:pPr>
            <a:r>
              <a:rPr lang="en-US" dirty="0"/>
              <a:t>It shall be </a:t>
            </a:r>
            <a:r>
              <a:rPr lang="en-US" dirty="0" smtClean="0"/>
              <a:t>credited </a:t>
            </a:r>
            <a:r>
              <a:rPr lang="en-US" dirty="0"/>
              <a:t>by</a:t>
            </a:r>
          </a:p>
          <a:p>
            <a:pPr lvl="1">
              <a:buFont typeface="Wingdings" panose="05000000000000000000" pitchFamily="2" charset="2"/>
              <a:buChar char="§"/>
            </a:pPr>
            <a:r>
              <a:rPr lang="en-US" dirty="0" smtClean="0"/>
              <a:t>Every claim of input tax credit under the Act shall be credited to the said Ledger. </a:t>
            </a:r>
          </a:p>
          <a:p>
            <a:pPr>
              <a:buFont typeface="Wingdings" panose="05000000000000000000" pitchFamily="2" charset="2"/>
              <a:buChar char="§"/>
            </a:pPr>
            <a:endParaRPr lang="en-US" dirty="0" smtClean="0"/>
          </a:p>
          <a:p>
            <a:pPr>
              <a:buFont typeface="Wingdings" panose="05000000000000000000" pitchFamily="2" charset="2"/>
              <a:buChar char="§"/>
            </a:pPr>
            <a:r>
              <a:rPr lang="en-US" dirty="0"/>
              <a:t>It shall be </a:t>
            </a:r>
            <a:r>
              <a:rPr lang="en-US" dirty="0" smtClean="0"/>
              <a:t>debited by</a:t>
            </a:r>
          </a:p>
          <a:p>
            <a:pPr lvl="1">
              <a:buFont typeface="Wingdings" panose="05000000000000000000" pitchFamily="2" charset="2"/>
              <a:buChar char="§"/>
            </a:pPr>
            <a:r>
              <a:rPr lang="en-US" dirty="0" smtClean="0"/>
              <a:t>The extent of discharge of any liability,</a:t>
            </a:r>
          </a:p>
          <a:p>
            <a:pPr lvl="1">
              <a:buFont typeface="Wingdings" panose="05000000000000000000" pitchFamily="2" charset="2"/>
              <a:buChar char="§"/>
            </a:pPr>
            <a:r>
              <a:rPr lang="en-US" dirty="0" smtClean="0"/>
              <a:t>Claim of refund of any unutilized amount from the electronic credit ledger</a:t>
            </a:r>
            <a:r>
              <a:rPr lang="en-US" dirty="0"/>
              <a:t>.</a:t>
            </a:r>
            <a:endParaRPr lang="en-US" dirty="0" smtClean="0"/>
          </a:p>
          <a:p>
            <a:pPr>
              <a:buFont typeface="Wingdings" panose="05000000000000000000" pitchFamily="2" charset="2"/>
              <a:buChar char="§"/>
            </a:pPr>
            <a:r>
              <a:rPr lang="en-US" dirty="0" smtClean="0"/>
              <a:t>If the refund so filed is rejected, either fully or partly, the amount debited, to the extent of rejection, shall be re-credited to the electronic credit ledger by the proper officer by an order made in FORM GST PMT-2A.</a:t>
            </a:r>
          </a:p>
        </p:txBody>
      </p:sp>
    </p:spTree>
    <p:extLst>
      <p:ext uri="{BB962C8B-B14F-4D97-AF65-F5344CB8AC3E}">
        <p14:creationId xmlns:p14="http://schemas.microsoft.com/office/powerpoint/2010/main" val="11276528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46200" y="381000"/>
            <a:ext cx="9601200" cy="1485900"/>
          </a:xfrm>
        </p:spPr>
        <p:txBody>
          <a:bodyPr/>
          <a:lstStyle/>
          <a:p>
            <a:r>
              <a:rPr lang="en-US" b="1" dirty="0"/>
              <a:t>Cash Ledger</a:t>
            </a:r>
            <a:endParaRPr lang="en-IN" dirty="0"/>
          </a:p>
        </p:txBody>
      </p:sp>
      <p:sp>
        <p:nvSpPr>
          <p:cNvPr id="7" name="Content Placeholder 2"/>
          <p:cNvSpPr>
            <a:spLocks noGrp="1"/>
          </p:cNvSpPr>
          <p:nvPr>
            <p:ph idx="4294967295"/>
          </p:nvPr>
        </p:nvSpPr>
        <p:spPr>
          <a:xfrm>
            <a:off x="2032000" y="1498600"/>
            <a:ext cx="8229600" cy="4525963"/>
          </a:xfrm>
        </p:spPr>
        <p:txBody>
          <a:bodyPr>
            <a:normAutofit/>
          </a:bodyPr>
          <a:lstStyle/>
          <a:p>
            <a:pPr marL="0" indent="0" algn="ctr">
              <a:buNone/>
            </a:pPr>
            <a:r>
              <a:rPr lang="en-US" b="1" dirty="0" smtClean="0"/>
              <a:t>The electronic cash ledger in FORM GST PMT-3 on the Common Portal </a:t>
            </a:r>
          </a:p>
          <a:p>
            <a:r>
              <a:rPr lang="en-US" dirty="0" smtClean="0"/>
              <a:t>Credited for the amount deposited </a:t>
            </a:r>
          </a:p>
          <a:p>
            <a:r>
              <a:rPr lang="en-US" dirty="0" smtClean="0"/>
              <a:t>And debited for the payment there from towards tax, interest, penalty, fee or any other amount. </a:t>
            </a:r>
          </a:p>
        </p:txBody>
      </p:sp>
    </p:spTree>
    <p:extLst>
      <p:ext uri="{BB962C8B-B14F-4D97-AF65-F5344CB8AC3E}">
        <p14:creationId xmlns:p14="http://schemas.microsoft.com/office/powerpoint/2010/main" val="19067390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71600" y="326984"/>
            <a:ext cx="9601200" cy="957806"/>
          </a:xfrm>
        </p:spPr>
        <p:txBody>
          <a:bodyPr/>
          <a:lstStyle/>
          <a:p>
            <a:r>
              <a:rPr lang="en-US" dirty="0" smtClean="0"/>
              <a:t>Invoice Matching </a:t>
            </a:r>
            <a:endParaRPr lang="en-IN" dirty="0"/>
          </a:p>
        </p:txBody>
      </p:sp>
      <p:sp>
        <p:nvSpPr>
          <p:cNvPr id="4" name="Content Placeholder 3"/>
          <p:cNvSpPr>
            <a:spLocks noGrp="1"/>
          </p:cNvSpPr>
          <p:nvPr>
            <p:ph idx="1"/>
          </p:nvPr>
        </p:nvSpPr>
        <p:spPr>
          <a:xfrm>
            <a:off x="1371600" y="1134320"/>
            <a:ext cx="10619772" cy="5723680"/>
          </a:xfrm>
        </p:spPr>
        <p:txBody>
          <a:bodyPr>
            <a:normAutofit fontScale="92500" lnSpcReduction="10000"/>
          </a:bodyPr>
          <a:lstStyle/>
          <a:p>
            <a:r>
              <a:rPr lang="en-IN" dirty="0" smtClean="0"/>
              <a:t>Invoice </a:t>
            </a:r>
            <a:r>
              <a:rPr lang="en-IN" dirty="0"/>
              <a:t>matching is a concept wherein all the taxable supplies procured by a buyer and supplied by a seller are matched. The Government, through this concept, seeks to ensure the accurate transfer of Input Tax Credit (ITC) between the states and the parties in a transaction</a:t>
            </a:r>
            <a:r>
              <a:rPr lang="en-IN" dirty="0" smtClean="0"/>
              <a:t>.</a:t>
            </a:r>
          </a:p>
          <a:p>
            <a:r>
              <a:rPr lang="en-IN" dirty="0"/>
              <a:t>The procurer of goods is eligible to claim Input Tax Credit (ITC) for specified transactions. This benefit can only be claimed when the details of inward supply filled by the purchaser in GSTR-2 matches with the details of outward supply filled by the supplier in GSTR-1. Hence the need for this mechanism</a:t>
            </a:r>
            <a:r>
              <a:rPr lang="en-IN" dirty="0" smtClean="0"/>
              <a:t>.</a:t>
            </a:r>
          </a:p>
          <a:p>
            <a:r>
              <a:rPr lang="en-IN" dirty="0" smtClean="0"/>
              <a:t>Invoice </a:t>
            </a:r>
            <a:r>
              <a:rPr lang="en-IN" dirty="0"/>
              <a:t>matching is a mechanism wherein all taxable GST supplies are matched with the ones received by the purchaser</a:t>
            </a:r>
            <a:r>
              <a:rPr lang="en-IN" dirty="0" smtClean="0"/>
              <a:t>.</a:t>
            </a:r>
          </a:p>
          <a:p>
            <a:pPr marL="0" indent="0">
              <a:buNone/>
            </a:pPr>
            <a:r>
              <a:rPr lang="en-IN" sz="2600" b="1" dirty="0"/>
              <a:t>Components to be Matched</a:t>
            </a:r>
          </a:p>
          <a:p>
            <a:pPr marL="0" indent="0">
              <a:buNone/>
            </a:pPr>
            <a:r>
              <a:rPr lang="en-IN" dirty="0"/>
              <a:t>The following details must be matched in the GSTN portal while filing Form GST-2:</a:t>
            </a:r>
          </a:p>
          <a:p>
            <a:pPr lvl="1"/>
            <a:r>
              <a:rPr lang="en-IN" sz="1900" dirty="0"/>
              <a:t>GSTN of the supplier</a:t>
            </a:r>
          </a:p>
          <a:p>
            <a:pPr lvl="1"/>
            <a:r>
              <a:rPr lang="en-IN" sz="1900" dirty="0"/>
              <a:t>GSTN of the recipient</a:t>
            </a:r>
          </a:p>
          <a:p>
            <a:pPr lvl="1"/>
            <a:r>
              <a:rPr lang="en-IN" sz="1900" dirty="0"/>
              <a:t>Invoice/Debit Note number</a:t>
            </a:r>
          </a:p>
          <a:p>
            <a:pPr lvl="1"/>
            <a:r>
              <a:rPr lang="en-IN" sz="1900" dirty="0"/>
              <a:t>Invoice/Debit Note date</a:t>
            </a:r>
          </a:p>
          <a:p>
            <a:pPr lvl="1"/>
            <a:r>
              <a:rPr lang="en-IN" sz="1900" dirty="0"/>
              <a:t>Taxable value</a:t>
            </a:r>
          </a:p>
          <a:p>
            <a:pPr lvl="1"/>
            <a:r>
              <a:rPr lang="en-IN" sz="1900" dirty="0"/>
              <a:t>Tax amount</a:t>
            </a:r>
          </a:p>
          <a:p>
            <a:endParaRPr lang="en-IN" dirty="0"/>
          </a:p>
        </p:txBody>
      </p:sp>
    </p:spTree>
    <p:extLst>
      <p:ext uri="{BB962C8B-B14F-4D97-AF65-F5344CB8AC3E}">
        <p14:creationId xmlns:p14="http://schemas.microsoft.com/office/powerpoint/2010/main" val="2860498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7828658" y="5741576"/>
            <a:ext cx="4226708" cy="594436"/>
          </a:xfrm>
        </p:spPr>
        <p:txBody>
          <a:bodyPr>
            <a:noAutofit/>
          </a:bodyPr>
          <a:lstStyle/>
          <a:p>
            <a:r>
              <a:rPr lang="en-US" sz="1800" dirty="0" smtClean="0"/>
              <a:t>SISOFT TECHNOLOGIES Pvt. Ltd.</a:t>
            </a:r>
          </a:p>
          <a:p>
            <a:r>
              <a:rPr lang="en-US" sz="1800" dirty="0" smtClean="0"/>
              <a:t>  </a:t>
            </a:r>
            <a:endParaRPr lang="en-IN" sz="18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5080" y="335207"/>
            <a:ext cx="3725315" cy="5587973"/>
          </a:xfrm>
          <a:prstGeom prst="rect">
            <a:avLst/>
          </a:prstGeom>
        </p:spPr>
      </p:pic>
    </p:spTree>
    <p:extLst>
      <p:ext uri="{BB962C8B-B14F-4D97-AF65-F5344CB8AC3E}">
        <p14:creationId xmlns:p14="http://schemas.microsoft.com/office/powerpoint/2010/main" val="33805031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6704" t="19928"/>
          <a:stretch/>
        </p:blipFill>
        <p:spPr>
          <a:xfrm>
            <a:off x="1589260" y="1388962"/>
            <a:ext cx="9279367" cy="5150433"/>
          </a:xfrm>
          <a:prstGeom prst="rect">
            <a:avLst/>
          </a:prstGeom>
          <a:solidFill>
            <a:srgbClr val="FFFFFF">
              <a:shade val="85000"/>
            </a:srgbClr>
          </a:solidFill>
          <a:ln w="190500" cap="rnd">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Title 3"/>
          <p:cNvSpPr>
            <a:spLocks noGrp="1"/>
          </p:cNvSpPr>
          <p:nvPr>
            <p:ph type="title"/>
          </p:nvPr>
        </p:nvSpPr>
        <p:spPr>
          <a:xfrm>
            <a:off x="1275944" y="150471"/>
            <a:ext cx="9905998" cy="1106346"/>
          </a:xfrm>
        </p:spPr>
        <p:txBody>
          <a:bodyPr>
            <a:normAutofit/>
          </a:bodyPr>
          <a:lstStyle/>
          <a:p>
            <a:r>
              <a:rPr lang="en-US" sz="4800" b="1" dirty="0" smtClean="0"/>
              <a:t>ITC OFFSET</a:t>
            </a:r>
            <a:endParaRPr lang="en-IN" sz="4800" b="1" dirty="0"/>
          </a:p>
        </p:txBody>
      </p:sp>
    </p:spTree>
    <p:extLst>
      <p:ext uri="{BB962C8B-B14F-4D97-AF65-F5344CB8AC3E}">
        <p14:creationId xmlns:p14="http://schemas.microsoft.com/office/powerpoint/2010/main" val="2102513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511300" y="1663701"/>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84048" indent="-384048">
              <a:lnSpc>
                <a:spcPct val="94000"/>
              </a:lnSpc>
              <a:spcBef>
                <a:spcPts val="1000"/>
              </a:spcBef>
              <a:spcAft>
                <a:spcPts val="200"/>
              </a:spcAft>
              <a:buFont typeface="Franklin Gothic Book" panose="020B0503020102020204" pitchFamily="34" charset="0"/>
              <a:buChar char="■"/>
            </a:pPr>
            <a:r>
              <a:rPr lang="en-US" sz="2000" dirty="0">
                <a:solidFill>
                  <a:schemeClr val="tx2"/>
                </a:solidFill>
              </a:rPr>
              <a:t>Backed by advance tax</a:t>
            </a:r>
          </a:p>
          <a:p>
            <a:pPr marL="384048" indent="-384048">
              <a:lnSpc>
                <a:spcPct val="94000"/>
              </a:lnSpc>
              <a:spcBef>
                <a:spcPts val="1000"/>
              </a:spcBef>
              <a:spcAft>
                <a:spcPts val="200"/>
              </a:spcAft>
              <a:buFont typeface="Franklin Gothic Book" panose="020B0503020102020204" pitchFamily="34" charset="0"/>
              <a:buChar char="■"/>
            </a:pPr>
            <a:r>
              <a:rPr lang="en-US" sz="2000" dirty="0">
                <a:solidFill>
                  <a:schemeClr val="tx2"/>
                </a:solidFill>
              </a:rPr>
              <a:t>They can take credit of IGST on import and pass on credit on all supplies</a:t>
            </a:r>
          </a:p>
          <a:p>
            <a:pPr marL="384048" indent="-384048">
              <a:lnSpc>
                <a:spcPct val="94000"/>
              </a:lnSpc>
              <a:spcBef>
                <a:spcPts val="1000"/>
              </a:spcBef>
              <a:spcAft>
                <a:spcPts val="200"/>
              </a:spcAft>
              <a:buFont typeface="Franklin Gothic Book" panose="020B0503020102020204" pitchFamily="34" charset="0"/>
              <a:buChar char="■"/>
            </a:pPr>
            <a:r>
              <a:rPr lang="en-US" sz="2000" dirty="0">
                <a:solidFill>
                  <a:schemeClr val="tx2"/>
                </a:solidFill>
              </a:rPr>
              <a:t>Credit of tax paid on imports</a:t>
            </a:r>
          </a:p>
          <a:p>
            <a:pPr marL="384048" indent="-384048">
              <a:lnSpc>
                <a:spcPct val="94000"/>
              </a:lnSpc>
              <a:spcBef>
                <a:spcPts val="1000"/>
              </a:spcBef>
              <a:spcAft>
                <a:spcPts val="200"/>
              </a:spcAft>
              <a:buFont typeface="Franklin Gothic Book" panose="020B0503020102020204" pitchFamily="34" charset="0"/>
              <a:buChar char="■"/>
            </a:pPr>
            <a:r>
              <a:rPr lang="en-US" sz="2000" dirty="0">
                <a:solidFill>
                  <a:schemeClr val="tx2"/>
                </a:solidFill>
              </a:rPr>
              <a:t>Details of outward supplies</a:t>
            </a:r>
          </a:p>
          <a:p>
            <a:pPr marL="384048" lvl="1" indent="-384048">
              <a:lnSpc>
                <a:spcPct val="94000"/>
              </a:lnSpc>
              <a:spcBef>
                <a:spcPts val="1000"/>
              </a:spcBef>
              <a:spcAft>
                <a:spcPts val="200"/>
              </a:spcAft>
              <a:buFont typeface="Franklin Gothic Book" panose="020B0503020102020204" pitchFamily="34" charset="0"/>
              <a:buChar char="■"/>
            </a:pPr>
            <a:r>
              <a:rPr lang="en-US" sz="2000" dirty="0">
                <a:solidFill>
                  <a:schemeClr val="tx2"/>
                </a:solidFill>
              </a:rPr>
              <a:t>Similar to GSTR-1</a:t>
            </a:r>
          </a:p>
          <a:p>
            <a:pPr marL="384048" indent="-384048">
              <a:lnSpc>
                <a:spcPct val="94000"/>
              </a:lnSpc>
              <a:spcBef>
                <a:spcPts val="1000"/>
              </a:spcBef>
              <a:spcAft>
                <a:spcPts val="200"/>
              </a:spcAft>
              <a:buFont typeface="Franklin Gothic Book" panose="020B0503020102020204" pitchFamily="34" charset="0"/>
              <a:buChar char="■"/>
            </a:pPr>
            <a:r>
              <a:rPr lang="en-US" sz="2000" dirty="0">
                <a:solidFill>
                  <a:schemeClr val="tx2"/>
                </a:solidFill>
              </a:rPr>
              <a:t>Details of tax </a:t>
            </a:r>
            <a:r>
              <a:rPr lang="en-US" sz="2000" dirty="0" smtClean="0">
                <a:solidFill>
                  <a:schemeClr val="tx2"/>
                </a:solidFill>
              </a:rPr>
              <a:t>paid</a:t>
            </a:r>
          </a:p>
          <a:p>
            <a:pPr marL="400050" lvl="1" indent="0">
              <a:lnSpc>
                <a:spcPct val="94000"/>
              </a:lnSpc>
              <a:spcBef>
                <a:spcPts val="1000"/>
              </a:spcBef>
              <a:spcAft>
                <a:spcPts val="200"/>
              </a:spcAft>
              <a:buNone/>
            </a:pPr>
            <a:r>
              <a:rPr lang="en-US" sz="1600" dirty="0" smtClean="0">
                <a:solidFill>
                  <a:schemeClr val="tx2"/>
                </a:solidFill>
              </a:rPr>
              <a:t> </a:t>
            </a:r>
            <a:r>
              <a:rPr lang="en-US" sz="1600" dirty="0">
                <a:solidFill>
                  <a:schemeClr val="tx2"/>
                </a:solidFill>
              </a:rPr>
              <a:t>– ITC ledger and cash ledger</a:t>
            </a:r>
          </a:p>
          <a:p>
            <a:pPr marL="384048" indent="-384048">
              <a:lnSpc>
                <a:spcPct val="94000"/>
              </a:lnSpc>
              <a:spcBef>
                <a:spcPts val="1000"/>
              </a:spcBef>
              <a:spcAft>
                <a:spcPts val="200"/>
              </a:spcAft>
              <a:buFont typeface="Franklin Gothic Book" panose="020B0503020102020204" pitchFamily="34" charset="0"/>
              <a:buChar char="■"/>
            </a:pPr>
            <a:r>
              <a:rPr lang="en-US" sz="2000" dirty="0">
                <a:solidFill>
                  <a:schemeClr val="tx2"/>
                </a:solidFill>
              </a:rPr>
              <a:t>Closing stock of goods</a:t>
            </a:r>
          </a:p>
        </p:txBody>
      </p:sp>
      <p:sp>
        <p:nvSpPr>
          <p:cNvPr id="3" name="Title 2"/>
          <p:cNvSpPr>
            <a:spLocks noGrp="1"/>
          </p:cNvSpPr>
          <p:nvPr>
            <p:ph type="title"/>
          </p:nvPr>
        </p:nvSpPr>
        <p:spPr>
          <a:xfrm>
            <a:off x="1447800" y="266701"/>
            <a:ext cx="9601200" cy="1485900"/>
          </a:xfrm>
        </p:spPr>
        <p:txBody>
          <a:bodyPr/>
          <a:lstStyle/>
          <a:p>
            <a:r>
              <a:rPr lang="en-US" b="1" dirty="0"/>
              <a:t>Return for Non-resident </a:t>
            </a:r>
            <a:r>
              <a:rPr lang="en-US" b="1" dirty="0" smtClean="0"/>
              <a:t>Tax </a:t>
            </a:r>
            <a:r>
              <a:rPr lang="en-US" b="1" dirty="0"/>
              <a:t>P</a:t>
            </a:r>
            <a:r>
              <a:rPr lang="en-US" b="1" dirty="0" smtClean="0"/>
              <a:t>ayers</a:t>
            </a:r>
            <a:endParaRPr lang="en-IN" dirty="0"/>
          </a:p>
        </p:txBody>
      </p:sp>
    </p:spTree>
    <p:extLst>
      <p:ext uri="{BB962C8B-B14F-4D97-AF65-F5344CB8AC3E}">
        <p14:creationId xmlns:p14="http://schemas.microsoft.com/office/powerpoint/2010/main" val="35059468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368300"/>
            <a:ext cx="9601200" cy="1485900"/>
          </a:xfrm>
        </p:spPr>
        <p:txBody>
          <a:bodyPr/>
          <a:lstStyle/>
          <a:p>
            <a:r>
              <a:rPr lang="en-IN" b="1" dirty="0"/>
              <a:t>Return for ISD</a:t>
            </a:r>
            <a:endParaRPr lang="en-IN" dirty="0"/>
          </a:p>
        </p:txBody>
      </p:sp>
      <p:sp>
        <p:nvSpPr>
          <p:cNvPr id="7" name="Content Placeholder 2"/>
          <p:cNvSpPr>
            <a:spLocks noGrp="1"/>
          </p:cNvSpPr>
          <p:nvPr>
            <p:ph idx="4294967295"/>
          </p:nvPr>
        </p:nvSpPr>
        <p:spPr>
          <a:xfrm>
            <a:off x="2209800" y="1828800"/>
            <a:ext cx="8229600" cy="4525963"/>
          </a:xfrm>
        </p:spPr>
        <p:txBody>
          <a:bodyPr>
            <a:normAutofit/>
          </a:bodyPr>
          <a:lstStyle/>
          <a:p>
            <a:r>
              <a:rPr lang="en-US" dirty="0" smtClean="0"/>
              <a:t>Details of inward supplies</a:t>
            </a:r>
          </a:p>
          <a:p>
            <a:pPr lvl="1"/>
            <a:r>
              <a:rPr lang="en-US" dirty="0" smtClean="0"/>
              <a:t>Similar to GSTR-2</a:t>
            </a:r>
          </a:p>
          <a:p>
            <a:r>
              <a:rPr lang="en-US" dirty="0" smtClean="0"/>
              <a:t>Details of credit distributed</a:t>
            </a:r>
          </a:p>
          <a:p>
            <a:pPr lvl="1"/>
            <a:r>
              <a:rPr lang="en-US" dirty="0" smtClean="0"/>
              <a:t>GSTIN of recipient</a:t>
            </a:r>
          </a:p>
          <a:p>
            <a:pPr lvl="1"/>
            <a:r>
              <a:rPr lang="en-US" dirty="0" smtClean="0"/>
              <a:t>Invoice details</a:t>
            </a:r>
          </a:p>
          <a:p>
            <a:pPr lvl="1"/>
            <a:r>
              <a:rPr lang="en-US" dirty="0" smtClean="0"/>
              <a:t>Credit distributed – IGST, CGST, SGST</a:t>
            </a:r>
          </a:p>
          <a:p>
            <a:r>
              <a:rPr lang="en-US" dirty="0" smtClean="0"/>
              <a:t>ITC account</a:t>
            </a:r>
          </a:p>
          <a:p>
            <a:pPr lvl="1"/>
            <a:r>
              <a:rPr lang="en-US" dirty="0" smtClean="0"/>
              <a:t>ITC received</a:t>
            </a:r>
          </a:p>
          <a:p>
            <a:pPr lvl="1"/>
            <a:r>
              <a:rPr lang="en-US" dirty="0" smtClean="0"/>
              <a:t>ITC distributed</a:t>
            </a:r>
            <a:endParaRPr lang="en-US" dirty="0"/>
          </a:p>
        </p:txBody>
      </p:sp>
    </p:spTree>
    <p:extLst>
      <p:ext uri="{BB962C8B-B14F-4D97-AF65-F5344CB8AC3E}">
        <p14:creationId xmlns:p14="http://schemas.microsoft.com/office/powerpoint/2010/main" val="3642013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80014" y="838201"/>
            <a:ext cx="8178386" cy="5025767"/>
          </a:xfrm>
          <a:prstGeom prst="rect">
            <a:avLst/>
          </a:prstGeom>
        </p:spPr>
      </p:pic>
    </p:spTree>
    <p:extLst>
      <p:ext uri="{BB962C8B-B14F-4D97-AF65-F5344CB8AC3E}">
        <p14:creationId xmlns:p14="http://schemas.microsoft.com/office/powerpoint/2010/main" val="36203613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981200" y="1600201"/>
            <a:ext cx="8229600" cy="4525963"/>
          </a:xfrm>
        </p:spPr>
        <p:txBody>
          <a:bodyPr/>
          <a:lstStyle/>
          <a:p>
            <a:r>
              <a:rPr lang="en-US" dirty="0" smtClean="0"/>
              <a:t>Pertains to cash ledger and not credit ledger</a:t>
            </a:r>
          </a:p>
          <a:p>
            <a:r>
              <a:rPr lang="en-US" dirty="0" smtClean="0"/>
              <a:t>TDS details</a:t>
            </a:r>
          </a:p>
          <a:p>
            <a:pPr lvl="1"/>
            <a:r>
              <a:rPr lang="en-US" dirty="0" smtClean="0"/>
              <a:t>GSTIN of </a:t>
            </a:r>
            <a:r>
              <a:rPr lang="en-US" dirty="0" err="1" smtClean="0"/>
              <a:t>deductee</a:t>
            </a:r>
            <a:endParaRPr lang="en-US" dirty="0" smtClean="0"/>
          </a:p>
          <a:p>
            <a:pPr lvl="1"/>
            <a:r>
              <a:rPr lang="en-US" dirty="0" smtClean="0"/>
              <a:t>Invoice details – number, date value</a:t>
            </a:r>
          </a:p>
          <a:p>
            <a:pPr lvl="1"/>
            <a:r>
              <a:rPr lang="en-US" dirty="0" smtClean="0"/>
              <a:t>TDS details – rate and amount – IGST, CGST, SGST</a:t>
            </a:r>
          </a:p>
          <a:p>
            <a:r>
              <a:rPr lang="en-US" dirty="0" smtClean="0"/>
              <a:t>Details of payment – only by cash ledger</a:t>
            </a:r>
          </a:p>
          <a:p>
            <a:r>
              <a:rPr lang="en-US" dirty="0" smtClean="0"/>
              <a:t>TDS amount cannot be paid by debiting ITC ledger`</a:t>
            </a:r>
            <a:endParaRPr lang="en-US" dirty="0"/>
          </a:p>
        </p:txBody>
      </p:sp>
      <p:sp>
        <p:nvSpPr>
          <p:cNvPr id="3" name="Title 2"/>
          <p:cNvSpPr>
            <a:spLocks noGrp="1"/>
          </p:cNvSpPr>
          <p:nvPr>
            <p:ph type="title"/>
          </p:nvPr>
        </p:nvSpPr>
        <p:spPr>
          <a:xfrm>
            <a:off x="1295400" y="317500"/>
            <a:ext cx="9601200" cy="828393"/>
          </a:xfrm>
        </p:spPr>
        <p:txBody>
          <a:bodyPr>
            <a:normAutofit/>
          </a:bodyPr>
          <a:lstStyle/>
          <a:p>
            <a:r>
              <a:rPr lang="en-US" b="1" dirty="0"/>
              <a:t>Return for TDS </a:t>
            </a:r>
            <a:r>
              <a:rPr lang="en-US" b="1" dirty="0" err="1"/>
              <a:t>Deductors</a:t>
            </a:r>
            <a:endParaRPr lang="en-IN" dirty="0"/>
          </a:p>
        </p:txBody>
      </p:sp>
    </p:spTree>
    <p:extLst>
      <p:ext uri="{BB962C8B-B14F-4D97-AF65-F5344CB8AC3E}">
        <p14:creationId xmlns:p14="http://schemas.microsoft.com/office/powerpoint/2010/main" val="2090007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84300" y="254000"/>
            <a:ext cx="9601200" cy="1485900"/>
          </a:xfrm>
        </p:spPr>
        <p:txBody>
          <a:bodyPr/>
          <a:lstStyle/>
          <a:p>
            <a:r>
              <a:rPr lang="en-US" b="1" dirty="0" smtClean="0"/>
              <a:t>GST Process</a:t>
            </a:r>
            <a:endParaRPr lang="en-IN" dirty="0"/>
          </a:p>
        </p:txBody>
      </p:sp>
      <p:sp>
        <p:nvSpPr>
          <p:cNvPr id="7" name="Content Placeholder 2"/>
          <p:cNvSpPr>
            <a:spLocks noGrp="1"/>
          </p:cNvSpPr>
          <p:nvPr>
            <p:ph idx="4294967295"/>
          </p:nvPr>
        </p:nvSpPr>
        <p:spPr>
          <a:xfrm>
            <a:off x="1955800" y="1193800"/>
            <a:ext cx="8458200" cy="5105400"/>
          </a:xfrm>
        </p:spPr>
        <p:txBody>
          <a:bodyPr>
            <a:normAutofit/>
          </a:bodyPr>
          <a:lstStyle/>
          <a:p>
            <a:r>
              <a:rPr lang="en-US" dirty="0" smtClean="0"/>
              <a:t>GST Portal : https://gst.gov.in</a:t>
            </a:r>
          </a:p>
          <a:p>
            <a:endParaRPr lang="en-US" dirty="0"/>
          </a:p>
          <a:p>
            <a:r>
              <a:rPr lang="en-US" dirty="0" smtClean="0"/>
              <a:t>Registration     </a:t>
            </a:r>
          </a:p>
          <a:p>
            <a:r>
              <a:rPr lang="en-US" dirty="0" smtClean="0"/>
              <a:t>Invoicing</a:t>
            </a:r>
          </a:p>
          <a:p>
            <a:r>
              <a:rPr lang="en-US" dirty="0" smtClean="0"/>
              <a:t>Return filing </a:t>
            </a:r>
          </a:p>
          <a:p>
            <a:r>
              <a:rPr lang="en-US" dirty="0" smtClean="0"/>
              <a:t>Invoice Matching</a:t>
            </a:r>
          </a:p>
          <a:p>
            <a:r>
              <a:rPr lang="en-US" dirty="0" smtClean="0"/>
              <a:t>Input Tax Credit(ITC)</a:t>
            </a:r>
          </a:p>
        </p:txBody>
      </p:sp>
    </p:spTree>
    <p:extLst>
      <p:ext uri="{BB962C8B-B14F-4D97-AF65-F5344CB8AC3E}">
        <p14:creationId xmlns:p14="http://schemas.microsoft.com/office/powerpoint/2010/main" val="3797995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84300" y="254000"/>
            <a:ext cx="9601200" cy="787400"/>
          </a:xfrm>
        </p:spPr>
        <p:txBody>
          <a:bodyPr/>
          <a:lstStyle/>
          <a:p>
            <a:r>
              <a:rPr lang="en-US" b="1" dirty="0" smtClean="0"/>
              <a:t>GST - Registration</a:t>
            </a:r>
            <a:endParaRPr lang="en-IN" dirty="0"/>
          </a:p>
        </p:txBody>
      </p:sp>
      <p:sp>
        <p:nvSpPr>
          <p:cNvPr id="7" name="Content Placeholder 2"/>
          <p:cNvSpPr>
            <a:spLocks noGrp="1"/>
          </p:cNvSpPr>
          <p:nvPr>
            <p:ph idx="4294967295"/>
          </p:nvPr>
        </p:nvSpPr>
        <p:spPr>
          <a:xfrm>
            <a:off x="1955800" y="1319192"/>
            <a:ext cx="8458200" cy="4991100"/>
          </a:xfrm>
        </p:spPr>
        <p:txBody>
          <a:bodyPr>
            <a:normAutofit/>
          </a:bodyPr>
          <a:lstStyle/>
          <a:p>
            <a:r>
              <a:rPr lang="en-IN" dirty="0"/>
              <a:t>In the GST Regime, businesses whose turnover exceeds </a:t>
            </a:r>
            <a:r>
              <a:rPr lang="en-IN" dirty="0" err="1"/>
              <a:t>Rs</a:t>
            </a:r>
            <a:r>
              <a:rPr lang="en-IN" dirty="0"/>
              <a:t>. 40 lakhs* (</a:t>
            </a:r>
            <a:r>
              <a:rPr lang="en-IN" dirty="0" err="1"/>
              <a:t>Rs</a:t>
            </a:r>
            <a:r>
              <a:rPr lang="en-IN" dirty="0"/>
              <a:t> 10 lakhs for </a:t>
            </a:r>
            <a:r>
              <a:rPr lang="en-IN" dirty="0" smtClean="0"/>
              <a:t>North East </a:t>
            </a:r>
            <a:r>
              <a:rPr lang="en-IN" dirty="0"/>
              <a:t>and hill states) is required to register as a normal taxable person. This process of registration is called GST registration</a:t>
            </a:r>
            <a:r>
              <a:rPr lang="en-IN" dirty="0" smtClean="0"/>
              <a:t>.</a:t>
            </a:r>
          </a:p>
          <a:p>
            <a:r>
              <a:rPr lang="en-IN" dirty="0"/>
              <a:t>GST registration usually takes between 2-6 working days</a:t>
            </a:r>
            <a:r>
              <a:rPr lang="en-IN" dirty="0" smtClean="0"/>
              <a:t>.</a:t>
            </a:r>
          </a:p>
          <a:p>
            <a:r>
              <a:rPr lang="en-US" dirty="0" smtClean="0"/>
              <a:t>GST is registered for each state</a:t>
            </a:r>
          </a:p>
          <a:p>
            <a:r>
              <a:rPr lang="en-US" dirty="0" smtClean="0"/>
              <a:t>GSTIN is a 15 characters alphanumeric.</a:t>
            </a:r>
          </a:p>
          <a:p>
            <a:r>
              <a:rPr lang="en-US" dirty="0" smtClean="0"/>
              <a:t>1-2 ( State Code)</a:t>
            </a:r>
          </a:p>
          <a:p>
            <a:r>
              <a:rPr lang="en-US" dirty="0" smtClean="0"/>
              <a:t>3-12 ( PAN Number)</a:t>
            </a:r>
          </a:p>
          <a:p>
            <a:r>
              <a:rPr lang="en-US" dirty="0" smtClean="0"/>
              <a:t>13-15 ( Unique ID number)</a:t>
            </a:r>
            <a:br>
              <a:rPr lang="en-US" dirty="0" smtClean="0"/>
            </a:br>
            <a:endParaRPr lang="en-US" dirty="0" smtClean="0"/>
          </a:p>
          <a:p>
            <a:endParaRPr lang="en-US" dirty="0"/>
          </a:p>
        </p:txBody>
      </p:sp>
    </p:spTree>
    <p:extLst>
      <p:ext uri="{BB962C8B-B14F-4D97-AF65-F5344CB8AC3E}">
        <p14:creationId xmlns:p14="http://schemas.microsoft.com/office/powerpoint/2010/main" val="882038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ST Identification Number (GSTIN) and Its Applicability – SA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0419" y="821806"/>
            <a:ext cx="9515533" cy="53524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107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84300" y="254000"/>
            <a:ext cx="9601200" cy="787400"/>
          </a:xfrm>
        </p:spPr>
        <p:txBody>
          <a:bodyPr/>
          <a:lstStyle/>
          <a:p>
            <a:r>
              <a:rPr lang="en-US" b="1" dirty="0" smtClean="0"/>
              <a:t>GST – Registration Types</a:t>
            </a:r>
            <a:endParaRPr lang="en-IN" dirty="0"/>
          </a:p>
        </p:txBody>
      </p:sp>
      <p:sp>
        <p:nvSpPr>
          <p:cNvPr id="7" name="Content Placeholder 2"/>
          <p:cNvSpPr>
            <a:spLocks noGrp="1"/>
          </p:cNvSpPr>
          <p:nvPr>
            <p:ph idx="4294967295"/>
          </p:nvPr>
        </p:nvSpPr>
        <p:spPr>
          <a:xfrm>
            <a:off x="1955800" y="1319192"/>
            <a:ext cx="8458200" cy="4991100"/>
          </a:xfrm>
        </p:spPr>
        <p:txBody>
          <a:bodyPr>
            <a:normAutofit/>
          </a:bodyPr>
          <a:lstStyle/>
          <a:p>
            <a:r>
              <a:rPr lang="en-IN" dirty="0"/>
              <a:t>Normal </a:t>
            </a:r>
            <a:r>
              <a:rPr lang="en-IN" dirty="0" smtClean="0"/>
              <a:t>Taxpayer (Regular)</a:t>
            </a:r>
            <a:endParaRPr lang="en-IN" dirty="0"/>
          </a:p>
          <a:p>
            <a:r>
              <a:rPr lang="en-IN" dirty="0"/>
              <a:t>Composition</a:t>
            </a:r>
          </a:p>
          <a:p>
            <a:r>
              <a:rPr lang="en-IN" dirty="0"/>
              <a:t>Casual Taxable Person</a:t>
            </a:r>
          </a:p>
          <a:p>
            <a:r>
              <a:rPr lang="en-IN" dirty="0"/>
              <a:t>Input Service Distributor (ISD)</a:t>
            </a:r>
          </a:p>
          <a:p>
            <a:r>
              <a:rPr lang="en-IN" dirty="0"/>
              <a:t>Non-Resident Taxable Person</a:t>
            </a:r>
          </a:p>
          <a:p>
            <a:r>
              <a:rPr lang="en-IN" dirty="0"/>
              <a:t>Non-Resident Online Service Distributor</a:t>
            </a:r>
          </a:p>
          <a:p>
            <a:r>
              <a:rPr lang="en-IN" dirty="0"/>
              <a:t>Embassy/UN Body/ Other Notified Persons</a:t>
            </a:r>
          </a:p>
          <a:p>
            <a:r>
              <a:rPr lang="en-IN" dirty="0"/>
              <a:t>Special Economic Zone (SEZ) Developer/ Unit</a:t>
            </a:r>
          </a:p>
          <a:p>
            <a:r>
              <a:rPr lang="en-IN" dirty="0"/>
              <a:t>Tax Deductor at Source (TDS) /Tax Collector at Source (TCS)</a:t>
            </a:r>
          </a:p>
          <a:p>
            <a:pPr marL="0" indent="0">
              <a:buNone/>
            </a:pPr>
            <a:endParaRPr lang="en-US" dirty="0" smtClean="0"/>
          </a:p>
          <a:p>
            <a:endParaRPr lang="en-US" dirty="0"/>
          </a:p>
        </p:txBody>
      </p:sp>
    </p:spTree>
    <p:extLst>
      <p:ext uri="{BB962C8B-B14F-4D97-AF65-F5344CB8AC3E}">
        <p14:creationId xmlns:p14="http://schemas.microsoft.com/office/powerpoint/2010/main" val="3049511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84300" y="254000"/>
            <a:ext cx="9601200" cy="787400"/>
          </a:xfrm>
        </p:spPr>
        <p:txBody>
          <a:bodyPr/>
          <a:lstStyle/>
          <a:p>
            <a:r>
              <a:rPr lang="en-US" b="1" dirty="0" smtClean="0"/>
              <a:t>GST – Registration Types</a:t>
            </a:r>
            <a:endParaRPr lang="en-IN" dirty="0"/>
          </a:p>
        </p:txBody>
      </p:sp>
      <p:sp>
        <p:nvSpPr>
          <p:cNvPr id="7" name="Content Placeholder 2"/>
          <p:cNvSpPr>
            <a:spLocks noGrp="1"/>
          </p:cNvSpPr>
          <p:nvPr>
            <p:ph idx="4294967295"/>
          </p:nvPr>
        </p:nvSpPr>
        <p:spPr>
          <a:xfrm>
            <a:off x="1955800" y="1319192"/>
            <a:ext cx="8458200" cy="4991100"/>
          </a:xfrm>
        </p:spPr>
        <p:txBody>
          <a:bodyPr>
            <a:normAutofit fontScale="70000" lnSpcReduction="20000"/>
          </a:bodyPr>
          <a:lstStyle/>
          <a:p>
            <a:r>
              <a:rPr lang="en-IN" sz="3600" dirty="0"/>
              <a:t>Normal </a:t>
            </a:r>
            <a:r>
              <a:rPr lang="en-IN" sz="3600" dirty="0" smtClean="0"/>
              <a:t>Taxpayer (Regular) :</a:t>
            </a:r>
          </a:p>
          <a:p>
            <a:pPr lvl="1"/>
            <a:r>
              <a:rPr lang="en-IN" sz="3600" dirty="0" smtClean="0"/>
              <a:t>Can issue tax invoice</a:t>
            </a:r>
          </a:p>
          <a:p>
            <a:pPr lvl="1"/>
            <a:r>
              <a:rPr lang="en-IN" sz="3600" dirty="0" smtClean="0"/>
              <a:t>Can avail </a:t>
            </a:r>
            <a:r>
              <a:rPr lang="en-IN" sz="3600" dirty="0"/>
              <a:t>input tax credit of GST Paid on purchase of goods or services or both</a:t>
            </a:r>
            <a:r>
              <a:rPr lang="en-IN" sz="3600" dirty="0" smtClean="0"/>
              <a:t>.</a:t>
            </a:r>
          </a:p>
          <a:p>
            <a:pPr lvl="1"/>
            <a:r>
              <a:rPr lang="en-US" sz="3600" dirty="0" smtClean="0"/>
              <a:t>Has to file returns monthly (GSTR1, GSTR3B)</a:t>
            </a:r>
            <a:endParaRPr lang="en-IN" sz="3600" dirty="0"/>
          </a:p>
          <a:p>
            <a:r>
              <a:rPr lang="en-IN" sz="3600" dirty="0" smtClean="0"/>
              <a:t>Composition: </a:t>
            </a:r>
            <a:r>
              <a:rPr lang="en-IN" sz="3600" dirty="0"/>
              <a:t>This scheme can be opted by any taxpayer whose turnover is less than </a:t>
            </a:r>
            <a:r>
              <a:rPr lang="en-IN" sz="3600" dirty="0" err="1"/>
              <a:t>Rs</a:t>
            </a:r>
            <a:r>
              <a:rPr lang="en-IN" sz="3600" dirty="0"/>
              <a:t>. 1.5 </a:t>
            </a:r>
            <a:r>
              <a:rPr lang="en-IN" sz="3600" dirty="0" smtClean="0"/>
              <a:t>crore. The </a:t>
            </a:r>
            <a:r>
              <a:rPr lang="en-IN" sz="3600" dirty="0"/>
              <a:t>following are the advantages of registering under composition scheme:</a:t>
            </a:r>
          </a:p>
          <a:p>
            <a:pPr lvl="1"/>
            <a:r>
              <a:rPr lang="en-IN" sz="3600" dirty="0"/>
              <a:t>Lesser compliance (returns, maintaining books of record, issuance of invoices)</a:t>
            </a:r>
          </a:p>
          <a:p>
            <a:pPr lvl="1"/>
            <a:r>
              <a:rPr lang="en-IN" sz="3600" dirty="0"/>
              <a:t>Limited tax liability</a:t>
            </a:r>
          </a:p>
          <a:p>
            <a:pPr lvl="1"/>
            <a:r>
              <a:rPr lang="en-IN" sz="3600" dirty="0"/>
              <a:t>High liquidity as taxes are at a lower </a:t>
            </a:r>
            <a:r>
              <a:rPr lang="en-IN" sz="3600" dirty="0" smtClean="0"/>
              <a:t>rate</a:t>
            </a:r>
            <a:endParaRPr lang="en-US" dirty="0" smtClean="0"/>
          </a:p>
          <a:p>
            <a:pPr marL="0" indent="0">
              <a:buNone/>
            </a:pPr>
            <a:endParaRPr lang="en-US" dirty="0" smtClean="0"/>
          </a:p>
          <a:p>
            <a:r>
              <a:rPr lang="en-US" dirty="0"/>
              <a:t>https://gstportalindia.in/types-of-gst-registration-for-indian-taxpayer/</a:t>
            </a:r>
          </a:p>
        </p:txBody>
      </p:sp>
    </p:spTree>
    <p:extLst>
      <p:ext uri="{BB962C8B-B14F-4D97-AF65-F5344CB8AC3E}">
        <p14:creationId xmlns:p14="http://schemas.microsoft.com/office/powerpoint/2010/main" val="4178445715"/>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rop">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Badg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3.xml><?xml version="1.0" encoding="utf-8"?>
<a:theme xmlns:a="http://schemas.openxmlformats.org/drawingml/2006/main" name="Mesh">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745</TotalTime>
  <Words>2398</Words>
  <Application>Microsoft Office PowerPoint</Application>
  <PresentationFormat>Widescreen</PresentationFormat>
  <Paragraphs>336</Paragraphs>
  <Slides>40</Slides>
  <Notes>32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40</vt:i4>
      </vt:variant>
    </vt:vector>
  </HeadingPairs>
  <TitlesOfParts>
    <vt:vector size="51" baseType="lpstr">
      <vt:lpstr>Andalus</vt:lpstr>
      <vt:lpstr>Arial</vt:lpstr>
      <vt:lpstr>Calibri</vt:lpstr>
      <vt:lpstr>Century Gothic</vt:lpstr>
      <vt:lpstr>Franklin Gothic Book</vt:lpstr>
      <vt:lpstr>Gill Sans MT</vt:lpstr>
      <vt:lpstr>Impact</vt:lpstr>
      <vt:lpstr>Wingdings</vt:lpstr>
      <vt:lpstr>Crop</vt:lpstr>
      <vt:lpstr>Badge</vt:lpstr>
      <vt:lpstr>Mesh</vt:lpstr>
      <vt:lpstr>GST Process</vt:lpstr>
      <vt:lpstr>Goods and Services Tax (GST) </vt:lpstr>
      <vt:lpstr>GST (Continued)</vt:lpstr>
      <vt:lpstr>PowerPoint Presentation</vt:lpstr>
      <vt:lpstr>GST Process</vt:lpstr>
      <vt:lpstr>GST - Registration</vt:lpstr>
      <vt:lpstr>PowerPoint Presentation</vt:lpstr>
      <vt:lpstr>GST – Registration Types</vt:lpstr>
      <vt:lpstr>GST – Registration Types</vt:lpstr>
      <vt:lpstr>HSN Code/ SAC Code</vt:lpstr>
      <vt:lpstr>Tax Invoices</vt:lpstr>
      <vt:lpstr>GST INVOICE IN TALLY</vt:lpstr>
      <vt:lpstr>Enable GST in Company</vt:lpstr>
      <vt:lpstr>Set GST Rates</vt:lpstr>
      <vt:lpstr>Set GST Ledgers</vt:lpstr>
      <vt:lpstr>Set GST Ledgers</vt:lpstr>
      <vt:lpstr>GST INVOICE</vt:lpstr>
      <vt:lpstr>GST RETURNS</vt:lpstr>
      <vt:lpstr>Need for Returns</vt:lpstr>
      <vt:lpstr>Types Of Returns</vt:lpstr>
      <vt:lpstr>PowerPoint Presentation</vt:lpstr>
      <vt:lpstr>GSTR-1 (Information)</vt:lpstr>
      <vt:lpstr>GSTR-1A </vt:lpstr>
      <vt:lpstr>GSTR-2</vt:lpstr>
      <vt:lpstr>GSTR 2A</vt:lpstr>
      <vt:lpstr>Returns Monthly/ Quarterly</vt:lpstr>
      <vt:lpstr>Annual Returns</vt:lpstr>
      <vt:lpstr>Return for Composition Suppliers</vt:lpstr>
      <vt:lpstr>ITC Matching and Reversal</vt:lpstr>
      <vt:lpstr>Correction in Returns</vt:lpstr>
      <vt:lpstr>ITC Matching and Reversal</vt:lpstr>
      <vt:lpstr>Accounts and Registers</vt:lpstr>
      <vt:lpstr>Credit Ledger</vt:lpstr>
      <vt:lpstr>Cash Ledger</vt:lpstr>
      <vt:lpstr>Invoice Matching </vt:lpstr>
      <vt:lpstr>PowerPoint Presentation</vt:lpstr>
      <vt:lpstr>ITC OFFSET</vt:lpstr>
      <vt:lpstr>Return for Non-resident Tax Payers</vt:lpstr>
      <vt:lpstr>Return for ISD</vt:lpstr>
      <vt:lpstr>Return for TDS Deductors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 Taxation System</dc:title>
  <dc:creator>vijay</dc:creator>
  <cp:lastModifiedBy>vijay</cp:lastModifiedBy>
  <cp:revision>51</cp:revision>
  <dcterms:created xsi:type="dcterms:W3CDTF">2020-06-02T17:12:52Z</dcterms:created>
  <dcterms:modified xsi:type="dcterms:W3CDTF">2022-01-18T11:26:31Z</dcterms:modified>
</cp:coreProperties>
</file>